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3004800" cy="9753600"/>
  <p:notesSz cx="6858000" cy="9144000"/>
  <p:embeddedFontLst>
    <p:embeddedFont>
      <p:font typeface="Helvetica Neue" panose="020B0604020202020204" charset="0"/>
      <p:regular r:id="rId37"/>
      <p:bold r:id="rId38"/>
      <p:italic r:id="rId39"/>
      <p:boldItalic r:id="rId40"/>
    </p:embeddedFont>
    <p:embeddedFont>
      <p:font typeface="Helvetica Neue Ligh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0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i="1"/>
            </a:lvl1pPr>
            <a:lvl2pPr marL="914400" lvl="1" indent="-4495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i="1"/>
            </a:lvl2pPr>
            <a:lvl3pPr marL="1371600" lvl="2" indent="-4495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i="1"/>
            </a:lvl3pPr>
            <a:lvl4pPr marL="1828800" lvl="3" indent="-4495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i="1"/>
            </a:lvl4pPr>
            <a:lvl5pPr marL="2286000" lvl="4" indent="-44957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Helvetica Neue"/>
              <a:buChar char="•"/>
              <a:defRPr sz="2400" i="1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-949853" y="0"/>
            <a:ext cx="14904506" cy="99441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622088" y="289098"/>
            <a:ext cx="9753604" cy="650579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re">
  <p:cSld name="Title - Cent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>
            <a:spLocks noGrp="1"/>
          </p:cNvSpPr>
          <p:nvPr>
            <p:ph type="pic" idx="2"/>
          </p:nvPr>
        </p:nvSpPr>
        <p:spPr>
          <a:xfrm>
            <a:off x="2263775" y="613832"/>
            <a:ext cx="12401550" cy="8267702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>
            <a:spLocks noGrp="1"/>
          </p:cNvSpPr>
          <p:nvPr>
            <p:ph type="pic" idx="2"/>
          </p:nvPr>
        </p:nvSpPr>
        <p:spPr>
          <a:xfrm>
            <a:off x="4086225" y="2586565"/>
            <a:ext cx="9429750" cy="6286503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1pPr>
            <a:lvl2pPr marL="914400" lvl="1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2pPr>
            <a:lvl3pPr marL="1371600" lvl="2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3pPr>
            <a:lvl4pPr marL="1828800" lvl="3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4pPr>
            <a:lvl5pPr marL="2286000" lvl="4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6502400" y="889000"/>
            <a:ext cx="5867400" cy="3911602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XN9IHrnVVU&amp;t=40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it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descr="eye-1024x808.jpg"/>
          <p:cNvPicPr preferRelativeResize="0"/>
          <p:nvPr/>
        </p:nvPicPr>
        <p:blipFill rotWithShape="1">
          <a:blip r:embed="rId3">
            <a:alphaModFix amt="29612"/>
          </a:blip>
          <a:srcRect/>
          <a:stretch/>
        </p:blipFill>
        <p:spPr>
          <a:xfrm>
            <a:off x="1625599" y="1219199"/>
            <a:ext cx="9753602" cy="76962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>
            <a:spLocks noGrp="1"/>
          </p:cNvSpPr>
          <p:nvPr>
            <p:ph type="ctrTitle" idx="4294967295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Vision 2</a:t>
            </a: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4294967295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3: 2D-to-3D for Face Swapping</a:t>
            </a:r>
            <a:endParaRPr/>
          </a:p>
        </p:txBody>
      </p:sp>
      <p:pic>
        <p:nvPicPr>
          <p:cNvPr id="66" name="Google Shape;66;p15" descr="logo-uv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0731" y="8631532"/>
            <a:ext cx="703339" cy="70333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579520" y="6083701"/>
            <a:ext cx="5845760" cy="84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TAs: Partha Das,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Pengwan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Yang, Minh Ngo</a:t>
            </a:r>
            <a:endParaRPr dirty="0"/>
          </a:p>
        </p:txBody>
      </p:sp>
      <p:pic>
        <p:nvPicPr>
          <p:cNvPr id="69" name="Google Shape;69;p15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3377" y="7124905"/>
            <a:ext cx="901701" cy="9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9722" y="7124905"/>
            <a:ext cx="901701" cy="9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E66A0C-4929-4306-AC39-51DEC711C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772" y="7124905"/>
            <a:ext cx="905256" cy="9052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movement</a:t>
            </a:r>
            <a:endParaRPr/>
          </a:p>
        </p:txBody>
      </p:sp>
      <p:pic>
        <p:nvPicPr>
          <p:cNvPr id="204" name="Google Shape;204;p24" descr="coordinate-system-with-the-linear-x-y-z-and-angular-yaw-pitch-roll-mo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9400" y="2621574"/>
            <a:ext cx="6505986" cy="45104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8211180" y="3111077"/>
            <a:ext cx="1776550" cy="44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7779169" y="4848147"/>
            <a:ext cx="2573376" cy="53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7572226" y="3928473"/>
            <a:ext cx="3067525" cy="53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p2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7350" y="5618072"/>
            <a:ext cx="2933700" cy="82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86800" y="5618072"/>
            <a:ext cx="2971800" cy="82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 descr="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80050" y="6787067"/>
            <a:ext cx="2908300" cy="82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</a:t>
            </a:r>
            <a:endParaRPr/>
          </a:p>
        </p:txBody>
      </p:sp>
      <p:cxnSp>
        <p:nvCxnSpPr>
          <p:cNvPr id="217" name="Google Shape;217;p25"/>
          <p:cNvCxnSpPr/>
          <p:nvPr/>
        </p:nvCxnSpPr>
        <p:spPr>
          <a:xfrm>
            <a:off x="4648198" y="3568700"/>
            <a:ext cx="2" cy="188740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8" name="Google Shape;218;p25"/>
          <p:cNvCxnSpPr/>
          <p:nvPr/>
        </p:nvCxnSpPr>
        <p:spPr>
          <a:xfrm flipH="1">
            <a:off x="3732907" y="4548187"/>
            <a:ext cx="1830586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19" name="Google Shape;219;p25"/>
          <p:cNvSpPr txBox="1"/>
          <p:nvPr/>
        </p:nvSpPr>
        <p:spPr>
          <a:xfrm>
            <a:off x="3412794" y="4125570"/>
            <a:ext cx="311811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4267911" y="5192370"/>
            <a:ext cx="27797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 rot="-5400000">
            <a:off x="4626681" y="4339175"/>
            <a:ext cx="461061" cy="418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4366614" y="4125570"/>
            <a:ext cx="283770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7835900" y="3913187"/>
            <a:ext cx="1270000" cy="127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3416300" y="7670800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9464" y="4077"/>
                </a:lnTo>
                <a:lnTo>
                  <a:pt x="6667" y="824"/>
                </a:lnTo>
                <a:lnTo>
                  <a:pt x="6991" y="5101"/>
                </a:lnTo>
                <a:lnTo>
                  <a:pt x="3164" y="3164"/>
                </a:lnTo>
                <a:lnTo>
                  <a:pt x="5100" y="6993"/>
                </a:lnTo>
                <a:lnTo>
                  <a:pt x="822" y="6667"/>
                </a:lnTo>
                <a:lnTo>
                  <a:pt x="4077" y="9464"/>
                </a:lnTo>
                <a:lnTo>
                  <a:pt x="0" y="10800"/>
                </a:lnTo>
                <a:lnTo>
                  <a:pt x="4077" y="12138"/>
                </a:lnTo>
                <a:lnTo>
                  <a:pt x="822" y="14934"/>
                </a:lnTo>
                <a:lnTo>
                  <a:pt x="5100" y="14609"/>
                </a:lnTo>
                <a:lnTo>
                  <a:pt x="3164" y="18438"/>
                </a:lnTo>
                <a:lnTo>
                  <a:pt x="6991" y="16500"/>
                </a:lnTo>
                <a:lnTo>
                  <a:pt x="6667" y="20778"/>
                </a:lnTo>
                <a:lnTo>
                  <a:pt x="9464" y="17525"/>
                </a:lnTo>
                <a:lnTo>
                  <a:pt x="10800" y="21600"/>
                </a:lnTo>
                <a:lnTo>
                  <a:pt x="12138" y="17525"/>
                </a:lnTo>
                <a:lnTo>
                  <a:pt x="14933" y="20778"/>
                </a:lnTo>
                <a:lnTo>
                  <a:pt x="14609" y="16500"/>
                </a:lnTo>
                <a:lnTo>
                  <a:pt x="18438" y="18438"/>
                </a:lnTo>
                <a:lnTo>
                  <a:pt x="16500" y="14609"/>
                </a:lnTo>
                <a:lnTo>
                  <a:pt x="20778" y="14934"/>
                </a:lnTo>
                <a:lnTo>
                  <a:pt x="17523" y="12138"/>
                </a:lnTo>
                <a:lnTo>
                  <a:pt x="21600" y="10800"/>
                </a:lnTo>
                <a:lnTo>
                  <a:pt x="17523" y="9464"/>
                </a:lnTo>
                <a:lnTo>
                  <a:pt x="20778" y="6667"/>
                </a:lnTo>
                <a:lnTo>
                  <a:pt x="16500" y="6993"/>
                </a:lnTo>
                <a:lnTo>
                  <a:pt x="18438" y="3164"/>
                </a:lnTo>
                <a:lnTo>
                  <a:pt x="14609" y="5101"/>
                </a:lnTo>
                <a:lnTo>
                  <a:pt x="14933" y="824"/>
                </a:lnTo>
                <a:lnTo>
                  <a:pt x="12138" y="4077"/>
                </a:lnTo>
                <a:lnTo>
                  <a:pt x="10800" y="0"/>
                </a:lnTo>
                <a:close/>
                <a:moveTo>
                  <a:pt x="10800" y="5098"/>
                </a:moveTo>
                <a:cubicBezTo>
                  <a:pt x="13950" y="5098"/>
                  <a:pt x="16504" y="7650"/>
                  <a:pt x="16504" y="10800"/>
                </a:cubicBezTo>
                <a:cubicBezTo>
                  <a:pt x="16504" y="13950"/>
                  <a:pt x="13950" y="16504"/>
                  <a:pt x="10800" y="16504"/>
                </a:cubicBezTo>
                <a:cubicBezTo>
                  <a:pt x="7650" y="16504"/>
                  <a:pt x="5096" y="13950"/>
                  <a:pt x="5096" y="10800"/>
                </a:cubicBezTo>
                <a:cubicBezTo>
                  <a:pt x="5096" y="7650"/>
                  <a:pt x="7650" y="5098"/>
                  <a:pt x="10800" y="5098"/>
                </a:cubicBezTo>
                <a:close/>
              </a:path>
            </a:pathLst>
          </a:custGeom>
          <a:solidFill>
            <a:srgbClr val="F7BA0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5" name="Google Shape;225;p25"/>
          <p:cNvCxnSpPr/>
          <p:nvPr/>
        </p:nvCxnSpPr>
        <p:spPr>
          <a:xfrm rot="10800000" flipH="1">
            <a:off x="4226701" y="4637313"/>
            <a:ext cx="2869339" cy="28693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6" name="Google Shape;226;p25"/>
          <p:cNvCxnSpPr/>
          <p:nvPr/>
        </p:nvCxnSpPr>
        <p:spPr>
          <a:xfrm rot="10800000" flipH="1">
            <a:off x="4353701" y="4764313"/>
            <a:ext cx="2869339" cy="28693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7" name="Google Shape;227;p25"/>
          <p:cNvCxnSpPr/>
          <p:nvPr/>
        </p:nvCxnSpPr>
        <p:spPr>
          <a:xfrm rot="10800000" flipH="1">
            <a:off x="4480701" y="4891313"/>
            <a:ext cx="2869339" cy="28693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8" name="Google Shape;228;p25"/>
          <p:cNvCxnSpPr/>
          <p:nvPr/>
        </p:nvCxnSpPr>
        <p:spPr>
          <a:xfrm rot="10800000" flipH="1">
            <a:off x="4607701" y="5018313"/>
            <a:ext cx="2869339" cy="28693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29" name="Google Shape;229;p25"/>
          <p:cNvCxnSpPr/>
          <p:nvPr/>
        </p:nvCxnSpPr>
        <p:spPr>
          <a:xfrm rot="10800000" flipH="1">
            <a:off x="4734701" y="5145314"/>
            <a:ext cx="2869339" cy="28693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0" name="Google Shape;230;p25"/>
          <p:cNvCxnSpPr/>
          <p:nvPr/>
        </p:nvCxnSpPr>
        <p:spPr>
          <a:xfrm rot="10800000" flipH="1">
            <a:off x="4861701" y="5272314"/>
            <a:ext cx="2869339" cy="286934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231" name="Google Shape;231;p25" descr="ObjectColorSyst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9042" y="1454358"/>
            <a:ext cx="2206747" cy="2449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6600"/>
              <a:t>Object movement: translation</a:t>
            </a:r>
            <a:endParaRPr/>
          </a:p>
        </p:txBody>
      </p:sp>
      <p:cxnSp>
        <p:nvCxnSpPr>
          <p:cNvPr id="238" name="Google Shape;238;p26"/>
          <p:cNvCxnSpPr/>
          <p:nvPr/>
        </p:nvCxnSpPr>
        <p:spPr>
          <a:xfrm flipH="1">
            <a:off x="4648198" y="3568700"/>
            <a:ext cx="3" cy="233175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9" name="Google Shape;239;p26"/>
          <p:cNvCxnSpPr/>
          <p:nvPr/>
        </p:nvCxnSpPr>
        <p:spPr>
          <a:xfrm flipH="1">
            <a:off x="3250307" y="4548187"/>
            <a:ext cx="2795787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0" name="Google Shape;240;p26"/>
          <p:cNvSpPr txBox="1"/>
          <p:nvPr/>
        </p:nvSpPr>
        <p:spPr>
          <a:xfrm>
            <a:off x="2599994" y="3985870"/>
            <a:ext cx="311811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4280611" y="5649570"/>
            <a:ext cx="27797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 rot="-5400000">
            <a:off x="4626681" y="4339175"/>
            <a:ext cx="461061" cy="418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4366614" y="4125570"/>
            <a:ext cx="283770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 rot="-2700000">
            <a:off x="8064500" y="3913187"/>
            <a:ext cx="1270000" cy="127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5" name="Google Shape;245;p26"/>
          <p:cNvCxnSpPr/>
          <p:nvPr/>
        </p:nvCxnSpPr>
        <p:spPr>
          <a:xfrm>
            <a:off x="6323469" y="3191579"/>
            <a:ext cx="2163951" cy="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46" name="Google Shape;246;p26"/>
          <p:cNvSpPr txBox="1"/>
          <p:nvPr/>
        </p:nvSpPr>
        <p:spPr>
          <a:xfrm>
            <a:off x="8811869" y="5843834"/>
            <a:ext cx="1121461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XR</a:t>
            </a:r>
            <a:r>
              <a:rPr lang="en-US" sz="2400" b="1" i="0" u="none" strike="noStrike" cap="none" baseline="30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+ t</a:t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3144925" y="7757770"/>
            <a:ext cx="524174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Alternative representation: (X + t)R</a:t>
            </a:r>
            <a:r>
              <a:rPr lang="en-US" sz="2400" b="1" i="0" u="none" strike="noStrike" cap="none" baseline="30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7294649" y="2703170"/>
            <a:ext cx="221591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Shape changes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 rot="-2700000">
            <a:off x="7835900" y="3913187"/>
            <a:ext cx="1270000" cy="1270002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27"/>
          <p:cNvSpPr/>
          <p:nvPr/>
        </p:nvSpPr>
        <p:spPr>
          <a:xfrm rot="-2700000">
            <a:off x="3332355" y="3913187"/>
            <a:ext cx="1270002" cy="127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5734568" y="3913187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D6D5D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27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Helvetica Neue"/>
              <a:buNone/>
            </a:pPr>
            <a:r>
              <a:rPr lang="en-US" sz="7500"/>
              <a:t>Statistical Shape Models</a:t>
            </a:r>
            <a:endParaRPr/>
          </a:p>
        </p:txBody>
      </p:sp>
      <p:pic>
        <p:nvPicPr>
          <p:cNvPr id="264" name="Google Shape;264;p28" descr="Screen Shot 2021-03-10 at 10.36.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0200" y="2885347"/>
            <a:ext cx="3069025" cy="497106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3751379" y="9313940"/>
            <a:ext cx="9074151" cy="40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Cao et al., FaceWarehouse: a 3D Facial Expression Database for Visual Computing. IEEE Transactions on Visualization and Computer Graphics, 2014.</a:t>
            </a:r>
            <a:endParaRPr/>
          </a:p>
          <a:p>
            <a:pPr marL="0" marR="0" lvl="1" indent="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0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Ambellan et al., Statistical Shape Models: Understanding and Mastering Variation in Anatomy. Biomedical Visualization, 2019.</a:t>
            </a:r>
            <a:endParaRPr/>
          </a:p>
        </p:txBody>
      </p:sp>
      <p:pic>
        <p:nvPicPr>
          <p:cNvPr id="266" name="Google Shape;266;p28" descr="Screen Shot 2021-03-10 at 10.43.4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2270" y="2095076"/>
            <a:ext cx="6363330" cy="313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 descr="pca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9236" y="6199771"/>
            <a:ext cx="3143535" cy="235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/>
          <p:nvPr/>
        </p:nvSpPr>
        <p:spPr>
          <a:xfrm rot="1648477">
            <a:off x="5204230" y="6063484"/>
            <a:ext cx="1270001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D6D5D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28"/>
          <p:cNvSpPr/>
          <p:nvPr/>
        </p:nvSpPr>
        <p:spPr>
          <a:xfrm rot="5400000">
            <a:off x="7826557" y="5310499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D6D5D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8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/>
        </p:nvSpPr>
        <p:spPr>
          <a:xfrm>
            <a:off x="11324798" y="9437581"/>
            <a:ext cx="1650493" cy="25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1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Paysan et al (2009)</a:t>
            </a:r>
            <a:endParaRPr/>
          </a:p>
        </p:txBody>
      </p:sp>
      <p:pic>
        <p:nvPicPr>
          <p:cNvPr id="276" name="Google Shape;276;p29" descr="Screenshot 2019-05-07 at 14.45.5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025" y="2150366"/>
            <a:ext cx="6629402" cy="641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8158086" y="4217222"/>
            <a:ext cx="4366146" cy="42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8082533" y="3304410"/>
            <a:ext cx="3494533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a new object:</a:t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7972094" y="5604078"/>
            <a:ext cx="921411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Mean</a:t>
            </a:r>
            <a:endParaRPr/>
          </a:p>
        </p:txBody>
      </p:sp>
      <p:cxnSp>
        <p:nvCxnSpPr>
          <p:cNvPr id="280" name="Google Shape;280;p29"/>
          <p:cNvCxnSpPr/>
          <p:nvPr/>
        </p:nvCxnSpPr>
        <p:spPr>
          <a:xfrm rot="10800000" flipH="1">
            <a:off x="8617793" y="4786157"/>
            <a:ext cx="970709" cy="771537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81" name="Google Shape;281;p29"/>
          <p:cNvSpPr txBox="1"/>
          <p:nvPr/>
        </p:nvSpPr>
        <p:spPr>
          <a:xfrm>
            <a:off x="10339830" y="5604078"/>
            <a:ext cx="707137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PCs</a:t>
            </a:r>
            <a:endParaRPr/>
          </a:p>
        </p:txBody>
      </p:sp>
      <p:cxnSp>
        <p:nvCxnSpPr>
          <p:cNvPr id="282" name="Google Shape;282;p29"/>
          <p:cNvCxnSpPr/>
          <p:nvPr/>
        </p:nvCxnSpPr>
        <p:spPr>
          <a:xfrm rot="10800000" flipH="1">
            <a:off x="10834924" y="4786157"/>
            <a:ext cx="2" cy="78147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83" name="Google Shape;283;p29"/>
          <p:cNvSpPr txBox="1"/>
          <p:nvPr/>
        </p:nvSpPr>
        <p:spPr>
          <a:xfrm>
            <a:off x="10671454" y="6280313"/>
            <a:ext cx="1491692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Unknown</a:t>
            </a:r>
            <a:endParaRPr/>
          </a:p>
        </p:txBody>
      </p:sp>
      <p:cxnSp>
        <p:nvCxnSpPr>
          <p:cNvPr id="284" name="Google Shape;284;p29"/>
          <p:cNvCxnSpPr/>
          <p:nvPr/>
        </p:nvCxnSpPr>
        <p:spPr>
          <a:xfrm rot="10800000" flipH="1">
            <a:off x="11474414" y="4786156"/>
            <a:ext cx="2" cy="145783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85" name="Google Shape;285;p29"/>
          <p:cNvSpPr txBox="1"/>
          <p:nvPr/>
        </p:nvSpPr>
        <p:spPr>
          <a:xfrm>
            <a:off x="11990780" y="6777817"/>
            <a:ext cx="6056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Std</a:t>
            </a:r>
            <a:endParaRPr/>
          </a:p>
        </p:txBody>
      </p:sp>
      <p:cxnSp>
        <p:nvCxnSpPr>
          <p:cNvPr id="286" name="Google Shape;286;p29"/>
          <p:cNvCxnSpPr/>
          <p:nvPr/>
        </p:nvCxnSpPr>
        <p:spPr>
          <a:xfrm rot="10800000" flipH="1">
            <a:off x="12268199" y="4786156"/>
            <a:ext cx="2" cy="190848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Helvetica Neue"/>
              <a:buNone/>
            </a:pPr>
            <a:r>
              <a:rPr lang="en-US" sz="7500"/>
              <a:t>Statistical Shape Models</a:t>
            </a:r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Multilinear PCA Model</a:t>
            </a:r>
            <a:endParaRPr/>
          </a:p>
        </p:txBody>
      </p:sp>
      <p:sp>
        <p:nvSpPr>
          <p:cNvPr id="294" name="Google Shape;294;p30"/>
          <p:cNvSpPr txBox="1"/>
          <p:nvPr/>
        </p:nvSpPr>
        <p:spPr>
          <a:xfrm>
            <a:off x="1854208" y="3053412"/>
            <a:ext cx="9850424" cy="53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8353755" y="4862376"/>
            <a:ext cx="3155290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Expression modeling</a:t>
            </a:r>
            <a:endParaRPr/>
          </a:p>
        </p:txBody>
      </p:sp>
      <p:sp>
        <p:nvSpPr>
          <p:cNvPr id="296" name="Google Shape;296;p30"/>
          <p:cNvSpPr txBox="1"/>
          <p:nvPr/>
        </p:nvSpPr>
        <p:spPr>
          <a:xfrm>
            <a:off x="4053585" y="4862376"/>
            <a:ext cx="197662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identity</a:t>
            </a:r>
            <a:endParaRPr/>
          </a:p>
        </p:txBody>
      </p:sp>
      <p:cxnSp>
        <p:nvCxnSpPr>
          <p:cNvPr id="297" name="Google Shape;297;p30"/>
          <p:cNvCxnSpPr/>
          <p:nvPr/>
        </p:nvCxnSpPr>
        <p:spPr>
          <a:xfrm rot="10800000" flipH="1">
            <a:off x="5172719" y="3936652"/>
            <a:ext cx="2" cy="89814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98" name="Google Shape;298;p30"/>
          <p:cNvCxnSpPr/>
          <p:nvPr/>
        </p:nvCxnSpPr>
        <p:spPr>
          <a:xfrm rot="10800000" flipH="1">
            <a:off x="9931399" y="3936652"/>
            <a:ext cx="2" cy="898149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99" name="Google Shape;299;p30"/>
          <p:cNvSpPr txBox="1"/>
          <p:nvPr/>
        </p:nvSpPr>
        <p:spPr>
          <a:xfrm>
            <a:off x="843056" y="2374592"/>
            <a:ext cx="4367785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multiple properties:</a:t>
            </a:r>
            <a:endParaRPr/>
          </a:p>
        </p:txBody>
      </p:sp>
      <p:pic>
        <p:nvPicPr>
          <p:cNvPr id="300" name="Google Shape;300;p30" descr="4DFM blendshap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126" y="6076413"/>
            <a:ext cx="5668547" cy="318856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Analysis-by-synthesis</a:t>
            </a:r>
            <a:endParaRPr/>
          </a:p>
        </p:txBody>
      </p:sp>
      <p:pic>
        <p:nvPicPr>
          <p:cNvPr id="307" name="Google Shape;307;p31" descr="analysisbysynthesis(2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521" y="2223904"/>
            <a:ext cx="10943759" cy="4660372"/>
          </a:xfrm>
          <a:prstGeom prst="rect">
            <a:avLst/>
          </a:prstGeom>
          <a:noFill/>
          <a:ln>
            <a:noFill/>
          </a:ln>
          <a:effectLst>
            <a:outerShdw blurRad="127000" dist="76200" dir="2700000" rotWithShape="0">
              <a:srgbClr val="000000">
                <a:alpha val="74901"/>
              </a:srgbClr>
            </a:outerShdw>
          </a:effectLst>
        </p:spPr>
      </p:pic>
      <p:sp>
        <p:nvSpPr>
          <p:cNvPr id="308" name="Google Shape;308;p31"/>
          <p:cNvSpPr txBox="1"/>
          <p:nvPr/>
        </p:nvSpPr>
        <p:spPr>
          <a:xfrm>
            <a:off x="11361311" y="9437581"/>
            <a:ext cx="1577468" cy="25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1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Egger et al (2018)</a:t>
            </a:r>
            <a:endParaRPr/>
          </a:p>
        </p:txBody>
      </p:sp>
      <p:sp>
        <p:nvSpPr>
          <p:cNvPr id="309" name="Google Shape;309;p31"/>
          <p:cNvSpPr txBox="1"/>
          <p:nvPr/>
        </p:nvSpPr>
        <p:spPr>
          <a:xfrm>
            <a:off x="1072177" y="7852429"/>
            <a:ext cx="2852625" cy="46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Latent parameters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x</a:t>
            </a:r>
            <a:endParaRPr/>
          </a:p>
        </p:txBody>
      </p:sp>
      <p:cxnSp>
        <p:nvCxnSpPr>
          <p:cNvPr id="310" name="Google Shape;310;p31"/>
          <p:cNvCxnSpPr/>
          <p:nvPr/>
        </p:nvCxnSpPr>
        <p:spPr>
          <a:xfrm rot="10800000" flipH="1">
            <a:off x="2498489" y="6122413"/>
            <a:ext cx="3" cy="160007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11" name="Google Shape;311;p31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Analysis-by-synthesis</a:t>
            </a:r>
            <a:endParaRPr/>
          </a:p>
        </p:txBody>
      </p:sp>
      <p:grpSp>
        <p:nvGrpSpPr>
          <p:cNvPr id="317" name="Google Shape;317;p32"/>
          <p:cNvGrpSpPr/>
          <p:nvPr/>
        </p:nvGrpSpPr>
        <p:grpSpPr>
          <a:xfrm>
            <a:off x="2362200" y="5371310"/>
            <a:ext cx="2177259" cy="704090"/>
            <a:chOff x="0" y="0"/>
            <a:chExt cx="2177258" cy="704089"/>
          </a:xfrm>
        </p:grpSpPr>
        <p:sp>
          <p:nvSpPr>
            <p:cNvPr id="318" name="Google Shape;318;p32"/>
            <p:cNvSpPr/>
            <p:nvPr/>
          </p:nvSpPr>
          <p:spPr>
            <a:xfrm>
              <a:off x="0" y="74379"/>
              <a:ext cx="2177258" cy="555330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9" name="Google Shape;319;p32"/>
            <p:cNvSpPr txBox="1"/>
            <p:nvPr/>
          </p:nvSpPr>
          <p:spPr>
            <a:xfrm>
              <a:off x="4762" y="0"/>
              <a:ext cx="2167733" cy="704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 x parameters</a:t>
              </a:r>
              <a:endParaRPr/>
            </a:p>
          </p:txBody>
        </p:sp>
      </p:grpSp>
      <p:grpSp>
        <p:nvGrpSpPr>
          <p:cNvPr id="320" name="Google Shape;320;p32"/>
          <p:cNvGrpSpPr/>
          <p:nvPr/>
        </p:nvGrpSpPr>
        <p:grpSpPr>
          <a:xfrm>
            <a:off x="5130798" y="5297158"/>
            <a:ext cx="2177261" cy="852390"/>
            <a:chOff x="-1" y="0"/>
            <a:chExt cx="2177259" cy="852388"/>
          </a:xfrm>
        </p:grpSpPr>
        <p:sp>
          <p:nvSpPr>
            <p:cNvPr id="321" name="Google Shape;321;p32"/>
            <p:cNvSpPr/>
            <p:nvPr/>
          </p:nvSpPr>
          <p:spPr>
            <a:xfrm>
              <a:off x="-1" y="0"/>
              <a:ext cx="2177259" cy="852388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2" name="Google Shape;322;p32"/>
            <p:cNvSpPr txBox="1"/>
            <p:nvPr/>
          </p:nvSpPr>
          <p:spPr>
            <a:xfrm>
              <a:off x="4762" y="74149"/>
              <a:ext cx="2167733" cy="704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synthesis f(x)</a:t>
              </a:r>
              <a:endParaRPr/>
            </a:p>
          </p:txBody>
        </p:sp>
      </p:grpSp>
      <p:grpSp>
        <p:nvGrpSpPr>
          <p:cNvPr id="323" name="Google Shape;323;p32"/>
          <p:cNvGrpSpPr/>
          <p:nvPr/>
        </p:nvGrpSpPr>
        <p:grpSpPr>
          <a:xfrm>
            <a:off x="8407400" y="5218907"/>
            <a:ext cx="3661273" cy="1008891"/>
            <a:chOff x="0" y="-1"/>
            <a:chExt cx="3661272" cy="1008890"/>
          </a:xfrm>
        </p:grpSpPr>
        <p:sp>
          <p:nvSpPr>
            <p:cNvPr id="324" name="Google Shape;324;p32"/>
            <p:cNvSpPr/>
            <p:nvPr/>
          </p:nvSpPr>
          <p:spPr>
            <a:xfrm>
              <a:off x="0" y="78250"/>
              <a:ext cx="3661272" cy="852389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5" name="Google Shape;325;p32"/>
            <p:cNvSpPr txBox="1"/>
            <p:nvPr/>
          </p:nvSpPr>
          <p:spPr>
            <a:xfrm>
              <a:off x="4762" y="-1"/>
              <a:ext cx="3651747" cy="100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Compare with GT: E(f(x), y)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/>
            </a:p>
          </p:txBody>
        </p:sp>
      </p:grpSp>
      <p:grpSp>
        <p:nvGrpSpPr>
          <p:cNvPr id="326" name="Google Shape;326;p32"/>
          <p:cNvGrpSpPr/>
          <p:nvPr/>
        </p:nvGrpSpPr>
        <p:grpSpPr>
          <a:xfrm>
            <a:off x="5130798" y="7265658"/>
            <a:ext cx="2177261" cy="852390"/>
            <a:chOff x="-1" y="0"/>
            <a:chExt cx="2177259" cy="852388"/>
          </a:xfrm>
        </p:grpSpPr>
        <p:sp>
          <p:nvSpPr>
            <p:cNvPr id="327" name="Google Shape;327;p32"/>
            <p:cNvSpPr/>
            <p:nvPr/>
          </p:nvSpPr>
          <p:spPr>
            <a:xfrm>
              <a:off x="-1" y="0"/>
              <a:ext cx="2177259" cy="852388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8" name="Google Shape;328;p32"/>
            <p:cNvSpPr txBox="1"/>
            <p:nvPr/>
          </p:nvSpPr>
          <p:spPr>
            <a:xfrm>
              <a:off x="4762" y="226549"/>
              <a:ext cx="2167733" cy="399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Update x</a:t>
              </a:r>
              <a:endParaRPr/>
            </a:p>
          </p:txBody>
        </p:sp>
      </p:grpSp>
      <p:cxnSp>
        <p:nvCxnSpPr>
          <p:cNvPr id="329" name="Google Shape;329;p32"/>
          <p:cNvCxnSpPr/>
          <p:nvPr/>
        </p:nvCxnSpPr>
        <p:spPr>
          <a:xfrm>
            <a:off x="4531092" y="5674041"/>
            <a:ext cx="619110" cy="2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0" name="Google Shape;330;p32"/>
          <p:cNvCxnSpPr/>
          <p:nvPr/>
        </p:nvCxnSpPr>
        <p:spPr>
          <a:xfrm>
            <a:off x="7274293" y="5674041"/>
            <a:ext cx="1142746" cy="3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1" name="Google Shape;331;p32"/>
          <p:cNvCxnSpPr/>
          <p:nvPr/>
        </p:nvCxnSpPr>
        <p:spPr>
          <a:xfrm flipH="1">
            <a:off x="7256859" y="6190722"/>
            <a:ext cx="2179984" cy="1413593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2" name="Google Shape;332;p32"/>
          <p:cNvCxnSpPr/>
          <p:nvPr/>
        </p:nvCxnSpPr>
        <p:spPr>
          <a:xfrm rot="10800000">
            <a:off x="3433594" y="6045448"/>
            <a:ext cx="1684507" cy="1684507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3" name="Google Shape;333;p32"/>
          <p:cNvCxnSpPr/>
          <p:nvPr/>
        </p:nvCxnSpPr>
        <p:spPr>
          <a:xfrm rot="10800000" flipH="1">
            <a:off x="6540499" y="4313554"/>
            <a:ext cx="204145" cy="843011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dashDot"/>
            <a:miter lim="400000"/>
            <a:headEnd type="none" w="sm" len="sm"/>
            <a:tailEnd type="triangle" w="med" len="med"/>
          </a:ln>
        </p:spPr>
      </p:cxnSp>
      <p:pic>
        <p:nvPicPr>
          <p:cNvPr id="334" name="Google Shape;334;p32" descr="bunny-ful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526" y="2991494"/>
            <a:ext cx="2296543" cy="1722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2"/>
          <p:cNvGrpSpPr/>
          <p:nvPr/>
        </p:nvGrpSpPr>
        <p:grpSpPr>
          <a:xfrm>
            <a:off x="2362200" y="3452717"/>
            <a:ext cx="2177259" cy="704090"/>
            <a:chOff x="0" y="0"/>
            <a:chExt cx="2177258" cy="704089"/>
          </a:xfrm>
        </p:grpSpPr>
        <p:sp>
          <p:nvSpPr>
            <p:cNvPr id="336" name="Google Shape;336;p32"/>
            <p:cNvSpPr/>
            <p:nvPr/>
          </p:nvSpPr>
          <p:spPr>
            <a:xfrm>
              <a:off x="0" y="74379"/>
              <a:ext cx="2177258" cy="555330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7" name="Google Shape;337;p32"/>
            <p:cNvSpPr txBox="1"/>
            <p:nvPr/>
          </p:nvSpPr>
          <p:spPr>
            <a:xfrm>
              <a:off x="4762" y="0"/>
              <a:ext cx="2167733" cy="704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Initialise x parameters</a:t>
              </a:r>
              <a:endParaRPr/>
            </a:p>
          </p:txBody>
        </p:sp>
      </p:grpSp>
      <p:cxnSp>
        <p:nvCxnSpPr>
          <p:cNvPr id="338" name="Google Shape;338;p32"/>
          <p:cNvCxnSpPr/>
          <p:nvPr/>
        </p:nvCxnSpPr>
        <p:spPr>
          <a:xfrm>
            <a:off x="3475840" y="4046108"/>
            <a:ext cx="2" cy="1380551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39" name="Google Shape;339;p32" descr="Screenshot 2019-05-07 at 13.23.1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5411" y="2988940"/>
            <a:ext cx="1727517" cy="1727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/>
        </p:nvSpPr>
        <p:spPr>
          <a:xfrm>
            <a:off x="7671229" y="8384113"/>
            <a:ext cx="4392313" cy="70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7679818" y="2440526"/>
            <a:ext cx="587960" cy="52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f(x)</a:t>
            </a:r>
            <a:endParaRPr/>
          </a:p>
        </p:txBody>
      </p:sp>
      <p:sp>
        <p:nvSpPr>
          <p:cNvPr id="342" name="Google Shape;342;p32"/>
          <p:cNvSpPr txBox="1"/>
          <p:nvPr/>
        </p:nvSpPr>
        <p:spPr>
          <a:xfrm>
            <a:off x="11475188" y="2440526"/>
            <a:ext cx="990144" cy="52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(gt)</a:t>
            </a:r>
            <a:endParaRPr/>
          </a:p>
        </p:txBody>
      </p:sp>
      <p:sp>
        <p:nvSpPr>
          <p:cNvPr id="343" name="Google Shape;343;p32"/>
          <p:cNvSpPr txBox="1"/>
          <p:nvPr/>
        </p:nvSpPr>
        <p:spPr>
          <a:xfrm>
            <a:off x="8776708" y="1951940"/>
            <a:ext cx="2474063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anything</a:t>
            </a:r>
            <a:endParaRPr/>
          </a:p>
        </p:txBody>
      </p:sp>
      <p:cxnSp>
        <p:nvCxnSpPr>
          <p:cNvPr id="344" name="Google Shape;344;p32"/>
          <p:cNvCxnSpPr/>
          <p:nvPr/>
        </p:nvCxnSpPr>
        <p:spPr>
          <a:xfrm flipH="1">
            <a:off x="8348082" y="2254349"/>
            <a:ext cx="452080" cy="45208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45" name="Google Shape;345;p32"/>
          <p:cNvCxnSpPr/>
          <p:nvPr/>
        </p:nvCxnSpPr>
        <p:spPr>
          <a:xfrm>
            <a:off x="10971859" y="2480698"/>
            <a:ext cx="452081" cy="45208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46" name="Google Shape;346;p32"/>
          <p:cNvSpPr txBox="1"/>
          <p:nvPr/>
        </p:nvSpPr>
        <p:spPr>
          <a:xfrm>
            <a:off x="694207" y="2471717"/>
            <a:ext cx="5373321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Classical Computer Vision Methods:</a:t>
            </a:r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Analysis-by-synthesis</a:t>
            </a:r>
            <a:endParaRPr/>
          </a:p>
        </p:txBody>
      </p:sp>
      <p:grpSp>
        <p:nvGrpSpPr>
          <p:cNvPr id="353" name="Google Shape;353;p33"/>
          <p:cNvGrpSpPr/>
          <p:nvPr/>
        </p:nvGrpSpPr>
        <p:grpSpPr>
          <a:xfrm>
            <a:off x="2362200" y="5371310"/>
            <a:ext cx="2177259" cy="704090"/>
            <a:chOff x="0" y="0"/>
            <a:chExt cx="2177258" cy="704089"/>
          </a:xfrm>
        </p:grpSpPr>
        <p:sp>
          <p:nvSpPr>
            <p:cNvPr id="354" name="Google Shape;354;p33"/>
            <p:cNvSpPr/>
            <p:nvPr/>
          </p:nvSpPr>
          <p:spPr>
            <a:xfrm>
              <a:off x="0" y="74379"/>
              <a:ext cx="2177258" cy="555330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5" name="Google Shape;355;p33"/>
            <p:cNvSpPr txBox="1"/>
            <p:nvPr/>
          </p:nvSpPr>
          <p:spPr>
            <a:xfrm>
              <a:off x="4762" y="0"/>
              <a:ext cx="2167733" cy="704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 x parameters</a:t>
              </a:r>
              <a:endParaRPr/>
            </a:p>
          </p:txBody>
        </p:sp>
      </p:grpSp>
      <p:grpSp>
        <p:nvGrpSpPr>
          <p:cNvPr id="356" name="Google Shape;356;p33"/>
          <p:cNvGrpSpPr/>
          <p:nvPr/>
        </p:nvGrpSpPr>
        <p:grpSpPr>
          <a:xfrm>
            <a:off x="5130798" y="5297158"/>
            <a:ext cx="2177261" cy="852390"/>
            <a:chOff x="-1" y="0"/>
            <a:chExt cx="2177259" cy="852388"/>
          </a:xfrm>
        </p:grpSpPr>
        <p:sp>
          <p:nvSpPr>
            <p:cNvPr id="357" name="Google Shape;357;p33"/>
            <p:cNvSpPr/>
            <p:nvPr/>
          </p:nvSpPr>
          <p:spPr>
            <a:xfrm>
              <a:off x="-1" y="0"/>
              <a:ext cx="2177259" cy="852388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8" name="Google Shape;358;p33"/>
            <p:cNvSpPr txBox="1"/>
            <p:nvPr/>
          </p:nvSpPr>
          <p:spPr>
            <a:xfrm>
              <a:off x="4762" y="74149"/>
              <a:ext cx="2167733" cy="704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synthesis f(x)</a:t>
              </a:r>
              <a:endParaRPr/>
            </a:p>
          </p:txBody>
        </p:sp>
      </p:grpSp>
      <p:grpSp>
        <p:nvGrpSpPr>
          <p:cNvPr id="359" name="Google Shape;359;p33"/>
          <p:cNvGrpSpPr/>
          <p:nvPr/>
        </p:nvGrpSpPr>
        <p:grpSpPr>
          <a:xfrm>
            <a:off x="8407400" y="5218907"/>
            <a:ext cx="3661273" cy="1008891"/>
            <a:chOff x="0" y="-1"/>
            <a:chExt cx="3661272" cy="1008890"/>
          </a:xfrm>
        </p:grpSpPr>
        <p:sp>
          <p:nvSpPr>
            <p:cNvPr id="360" name="Google Shape;360;p33"/>
            <p:cNvSpPr/>
            <p:nvPr/>
          </p:nvSpPr>
          <p:spPr>
            <a:xfrm>
              <a:off x="0" y="78250"/>
              <a:ext cx="3661272" cy="852389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33"/>
            <p:cNvSpPr txBox="1"/>
            <p:nvPr/>
          </p:nvSpPr>
          <p:spPr>
            <a:xfrm>
              <a:off x="4762" y="-1"/>
              <a:ext cx="3651747" cy="1008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Compare with GT: E(f(x), y)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/>
            </a:p>
          </p:txBody>
        </p:sp>
      </p:grpSp>
      <p:grpSp>
        <p:nvGrpSpPr>
          <p:cNvPr id="362" name="Google Shape;362;p33"/>
          <p:cNvGrpSpPr/>
          <p:nvPr/>
        </p:nvGrpSpPr>
        <p:grpSpPr>
          <a:xfrm>
            <a:off x="5130798" y="7265658"/>
            <a:ext cx="2177261" cy="852390"/>
            <a:chOff x="-1" y="0"/>
            <a:chExt cx="2177259" cy="852388"/>
          </a:xfrm>
        </p:grpSpPr>
        <p:sp>
          <p:nvSpPr>
            <p:cNvPr id="363" name="Google Shape;363;p33"/>
            <p:cNvSpPr/>
            <p:nvPr/>
          </p:nvSpPr>
          <p:spPr>
            <a:xfrm>
              <a:off x="-1" y="0"/>
              <a:ext cx="2177259" cy="852388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4" name="Google Shape;364;p33"/>
            <p:cNvSpPr txBox="1"/>
            <p:nvPr/>
          </p:nvSpPr>
          <p:spPr>
            <a:xfrm>
              <a:off x="4762" y="226549"/>
              <a:ext cx="2167733" cy="399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Update x</a:t>
              </a:r>
              <a:endParaRPr/>
            </a:p>
          </p:txBody>
        </p:sp>
      </p:grpSp>
      <p:cxnSp>
        <p:nvCxnSpPr>
          <p:cNvPr id="365" name="Google Shape;365;p33"/>
          <p:cNvCxnSpPr/>
          <p:nvPr/>
        </p:nvCxnSpPr>
        <p:spPr>
          <a:xfrm>
            <a:off x="4531092" y="5674041"/>
            <a:ext cx="619110" cy="2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6" name="Google Shape;366;p33"/>
          <p:cNvCxnSpPr/>
          <p:nvPr/>
        </p:nvCxnSpPr>
        <p:spPr>
          <a:xfrm>
            <a:off x="7274293" y="5674041"/>
            <a:ext cx="1142746" cy="3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7" name="Google Shape;367;p33"/>
          <p:cNvCxnSpPr/>
          <p:nvPr/>
        </p:nvCxnSpPr>
        <p:spPr>
          <a:xfrm flipH="1">
            <a:off x="7256859" y="6190722"/>
            <a:ext cx="2179984" cy="1413593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8" name="Google Shape;368;p33"/>
          <p:cNvCxnSpPr/>
          <p:nvPr/>
        </p:nvCxnSpPr>
        <p:spPr>
          <a:xfrm rot="10800000">
            <a:off x="3433594" y="6045448"/>
            <a:ext cx="1684507" cy="1684507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9" name="Google Shape;369;p33"/>
          <p:cNvCxnSpPr/>
          <p:nvPr/>
        </p:nvCxnSpPr>
        <p:spPr>
          <a:xfrm rot="10800000" flipH="1">
            <a:off x="6540499" y="4313554"/>
            <a:ext cx="204145" cy="843011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dashDot"/>
            <a:miter lim="400000"/>
            <a:headEnd type="none" w="sm" len="sm"/>
            <a:tailEnd type="triangle" w="med" len="med"/>
          </a:ln>
        </p:spPr>
      </p:cxnSp>
      <p:pic>
        <p:nvPicPr>
          <p:cNvPr id="370" name="Google Shape;370;p33" descr="bunny-ful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526" y="2991494"/>
            <a:ext cx="2296543" cy="17224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33"/>
          <p:cNvGrpSpPr/>
          <p:nvPr/>
        </p:nvGrpSpPr>
        <p:grpSpPr>
          <a:xfrm>
            <a:off x="2362200" y="3452717"/>
            <a:ext cx="2177259" cy="704090"/>
            <a:chOff x="0" y="0"/>
            <a:chExt cx="2177258" cy="704089"/>
          </a:xfrm>
        </p:grpSpPr>
        <p:sp>
          <p:nvSpPr>
            <p:cNvPr id="372" name="Google Shape;372;p33"/>
            <p:cNvSpPr/>
            <p:nvPr/>
          </p:nvSpPr>
          <p:spPr>
            <a:xfrm>
              <a:off x="0" y="74379"/>
              <a:ext cx="2177258" cy="555330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3" name="Google Shape;373;p33"/>
            <p:cNvSpPr txBox="1"/>
            <p:nvPr/>
          </p:nvSpPr>
          <p:spPr>
            <a:xfrm>
              <a:off x="4762" y="0"/>
              <a:ext cx="2167733" cy="704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Initialise x Xparameters</a:t>
              </a:r>
              <a:endParaRPr/>
            </a:p>
          </p:txBody>
        </p:sp>
      </p:grpSp>
      <p:cxnSp>
        <p:nvCxnSpPr>
          <p:cNvPr id="374" name="Google Shape;374;p33"/>
          <p:cNvCxnSpPr/>
          <p:nvPr/>
        </p:nvCxnSpPr>
        <p:spPr>
          <a:xfrm>
            <a:off x="3475840" y="4046108"/>
            <a:ext cx="2" cy="1380551"/>
          </a:xfrm>
          <a:prstGeom prst="straightConnector1">
            <a:avLst/>
          </a:prstGeom>
          <a:noFill/>
          <a:ln w="25400" cap="flat" cmpd="sng">
            <a:solidFill>
              <a:srgbClr val="34A5DA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75" name="Google Shape;375;p33" descr="Screenshot 2019-05-07 at 13.23.1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5411" y="2988940"/>
            <a:ext cx="1727517" cy="172751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/>
          <p:nvPr/>
        </p:nvSpPr>
        <p:spPr>
          <a:xfrm>
            <a:off x="7671229" y="8384113"/>
            <a:ext cx="4392313" cy="70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7679818" y="2440526"/>
            <a:ext cx="587960" cy="52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f(x)</a:t>
            </a:r>
            <a:endParaRPr/>
          </a:p>
        </p:txBody>
      </p:sp>
      <p:sp>
        <p:nvSpPr>
          <p:cNvPr id="378" name="Google Shape;378;p33"/>
          <p:cNvSpPr txBox="1"/>
          <p:nvPr/>
        </p:nvSpPr>
        <p:spPr>
          <a:xfrm>
            <a:off x="11475188" y="2440526"/>
            <a:ext cx="990144" cy="52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(gt)</a:t>
            </a:r>
            <a:endParaRPr/>
          </a:p>
        </p:txBody>
      </p:sp>
      <p:sp>
        <p:nvSpPr>
          <p:cNvPr id="379" name="Google Shape;379;p33"/>
          <p:cNvSpPr txBox="1"/>
          <p:nvPr/>
        </p:nvSpPr>
        <p:spPr>
          <a:xfrm>
            <a:off x="8776708" y="1951940"/>
            <a:ext cx="2474063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anything</a:t>
            </a:r>
            <a:endParaRPr/>
          </a:p>
        </p:txBody>
      </p:sp>
      <p:cxnSp>
        <p:nvCxnSpPr>
          <p:cNvPr id="380" name="Google Shape;380;p33"/>
          <p:cNvCxnSpPr/>
          <p:nvPr/>
        </p:nvCxnSpPr>
        <p:spPr>
          <a:xfrm flipH="1">
            <a:off x="8348082" y="2254349"/>
            <a:ext cx="452080" cy="45208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81" name="Google Shape;381;p33"/>
          <p:cNvCxnSpPr/>
          <p:nvPr/>
        </p:nvCxnSpPr>
        <p:spPr>
          <a:xfrm>
            <a:off x="10971859" y="2480698"/>
            <a:ext cx="452081" cy="45208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382" name="Google Shape;382;p33" descr="1*bv7EBb98fNmocOkESULgRQ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352" y="3013274"/>
            <a:ext cx="4699709" cy="182737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/>
        </p:nvSpPr>
        <p:spPr>
          <a:xfrm>
            <a:off x="1032230" y="2471717"/>
            <a:ext cx="4697274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Learning-based Methods:</a:t>
            </a:r>
            <a:endParaRPr/>
          </a:p>
        </p:txBody>
      </p:sp>
      <p:sp>
        <p:nvSpPr>
          <p:cNvPr id="384" name="Google Shape;384;p33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descr="Screenshot 2020-05-06 at 12.20.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8955" y="1958941"/>
            <a:ext cx="1510016" cy="189092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previous episode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1041400" y="2717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8890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Depth information available (RGB-D camera)?</a:t>
            </a:r>
            <a:endParaRPr/>
          </a:p>
          <a:p>
            <a:pPr marL="1333500" lvl="2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Iterative Closest Point! (Assignment 1)</a:t>
            </a:r>
            <a:endParaRPr/>
          </a:p>
          <a:p>
            <a:pPr marL="88900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Multiple images of an object from different views?</a:t>
            </a:r>
            <a:endParaRPr/>
          </a:p>
          <a:p>
            <a:pPr marL="1333500" lvl="2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 from Motion! (Assignment 2)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6668362" y="1826870"/>
            <a:ext cx="4392474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ways to get a 3D model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Energy minimization</a:t>
            </a:r>
            <a:endParaRPr/>
          </a:p>
        </p:txBody>
      </p:sp>
      <p:pic>
        <p:nvPicPr>
          <p:cNvPr id="390" name="Google Shape;390;p34" descr="Screenshot 2019-05-07 at 15.20.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260" y="7682458"/>
            <a:ext cx="1755441" cy="194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4" descr="Screenshot 2019-05-07 at 15.20.3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5180" y="7682458"/>
            <a:ext cx="2184811" cy="194733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/>
          <p:nvPr/>
        </p:nvSpPr>
        <p:spPr>
          <a:xfrm>
            <a:off x="1978057" y="2453868"/>
            <a:ext cx="8918397" cy="44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34"/>
          <p:cNvSpPr txBox="1"/>
          <p:nvPr/>
        </p:nvSpPr>
        <p:spPr>
          <a:xfrm>
            <a:off x="3832435" y="3304768"/>
            <a:ext cx="5396316" cy="462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34"/>
          <p:cNvSpPr txBox="1"/>
          <p:nvPr/>
        </p:nvSpPr>
        <p:spPr>
          <a:xfrm>
            <a:off x="3412735" y="7186270"/>
            <a:ext cx="46969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I,F</a:t>
            </a:r>
            <a:endParaRPr/>
          </a:p>
        </p:txBody>
      </p:sp>
      <p:sp>
        <p:nvSpPr>
          <p:cNvPr id="395" name="Google Shape;395;p34"/>
          <p:cNvSpPr txBox="1"/>
          <p:nvPr/>
        </p:nvSpPr>
        <p:spPr>
          <a:xfrm>
            <a:off x="2894394" y="4081576"/>
            <a:ext cx="7549954" cy="112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34"/>
          <p:cNvSpPr txBox="1"/>
          <p:nvPr/>
        </p:nvSpPr>
        <p:spPr>
          <a:xfrm>
            <a:off x="3747477" y="5612665"/>
            <a:ext cx="5181088" cy="53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endParaRPr sz="4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34" descr="out.m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8800" y="6872589"/>
            <a:ext cx="3272322" cy="245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4"/>
          <p:cNvSpPr txBox="1"/>
          <p:nvPr/>
        </p:nvSpPr>
        <p:spPr>
          <a:xfrm>
            <a:off x="754126" y="6252813"/>
            <a:ext cx="3851149" cy="8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- input image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 - landmark ground truth</a:t>
            </a: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6600"/>
              <a:t>DNN-based 2D-to-3D face reconstruction</a:t>
            </a:r>
            <a:endParaRPr/>
          </a:p>
        </p:txBody>
      </p:sp>
      <p:pic>
        <p:nvPicPr>
          <p:cNvPr id="405" name="Google Shape;405;p35" descr="Screen Shot 2021-03-10 at 10.59.0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3390" y="3016287"/>
            <a:ext cx="7251701" cy="4229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5"/>
          <p:cNvSpPr txBox="1"/>
          <p:nvPr/>
        </p:nvSpPr>
        <p:spPr>
          <a:xfrm>
            <a:off x="11377694" y="9437581"/>
            <a:ext cx="1544702" cy="25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1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Deng et al (2020)</a:t>
            </a:r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Texturing</a:t>
            </a:r>
            <a:endParaRPr/>
          </a:p>
        </p:txBody>
      </p:sp>
      <p:pic>
        <p:nvPicPr>
          <p:cNvPr id="413" name="Google Shape;413;p36" descr="Screenshot 2019-05-07 at 15.42.0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940" y="2394642"/>
            <a:ext cx="4726804" cy="552450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6"/>
          <p:cNvSpPr txBox="1"/>
          <p:nvPr/>
        </p:nvSpPr>
        <p:spPr>
          <a:xfrm>
            <a:off x="6417665" y="3788609"/>
            <a:ext cx="169470" cy="20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6572250" y="3662020"/>
            <a:ext cx="5448301" cy="8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projection find a correspondent RGB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 from an image</a:t>
            </a:r>
            <a:endParaRPr/>
          </a:p>
        </p:txBody>
      </p:sp>
      <p:pic>
        <p:nvPicPr>
          <p:cNvPr id="416" name="Google Shape;416;p36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3400" y="5081889"/>
            <a:ext cx="2926606" cy="219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6" descr="debug0099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5900" y="5235737"/>
            <a:ext cx="2516347" cy="188726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 txBox="1"/>
          <p:nvPr/>
        </p:nvSpPr>
        <p:spPr>
          <a:xfrm>
            <a:off x="10125168" y="9447069"/>
            <a:ext cx="2873249" cy="25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1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http://yourface.3duniversum.com/House</a:t>
            </a:r>
            <a:endParaRPr/>
          </a:p>
        </p:txBody>
      </p:sp>
      <p:sp>
        <p:nvSpPr>
          <p:cNvPr id="419" name="Google Shape;419;p36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24"/>
              <a:buFont typeface="Helvetica Neue"/>
              <a:buNone/>
            </a:pPr>
            <a:r>
              <a:rPr lang="en-US" sz="6624"/>
              <a:t>Generative Adversarial Network</a:t>
            </a:r>
            <a:endParaRPr/>
          </a:p>
        </p:txBody>
      </p:sp>
      <p:sp>
        <p:nvSpPr>
          <p:cNvPr id="425" name="Google Shape;425;p37"/>
          <p:cNvSpPr txBox="1">
            <a:spLocks noGrp="1"/>
          </p:cNvSpPr>
          <p:nvPr>
            <p:ph type="body" idx="1"/>
          </p:nvPr>
        </p:nvSpPr>
        <p:spPr>
          <a:xfrm>
            <a:off x="952500" y="2786783"/>
            <a:ext cx="11099800" cy="628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7112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Get rid of explicit generative model for complex, high-dimensional distribution</a:t>
            </a:r>
            <a:endParaRPr/>
          </a:p>
          <a:p>
            <a:pPr marL="812800" lvl="1" indent="-457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⇒"/>
            </a:pPr>
            <a:r>
              <a:rPr lang="en-US" sz="2500"/>
              <a:t> samples from a simple distribution (random noise) </a:t>
            </a:r>
            <a:endParaRPr/>
          </a:p>
          <a:p>
            <a:pPr marL="812800" lvl="1" indent="-4572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Noto Sans Symbols"/>
              <a:buChar char="⇒"/>
            </a:pPr>
            <a:r>
              <a:rPr lang="en-US" sz="2500"/>
              <a:t> learn to transform to training distribution with a neural network</a:t>
            </a: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9182097" y="8548607"/>
            <a:ext cx="2200276" cy="4719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5736817" y="8544282"/>
            <a:ext cx="3337866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Input: Random noise (z)</a:t>
            </a:r>
            <a:endParaRPr/>
          </a:p>
        </p:txBody>
      </p:sp>
      <p:pic>
        <p:nvPicPr>
          <p:cNvPr id="428" name="Google Shape;428;p37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2096" y="5227720"/>
            <a:ext cx="2200277" cy="1650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37"/>
          <p:cNvGrpSpPr/>
          <p:nvPr/>
        </p:nvGrpSpPr>
        <p:grpSpPr>
          <a:xfrm>
            <a:off x="9182097" y="7183665"/>
            <a:ext cx="2200276" cy="732079"/>
            <a:chOff x="0" y="-1"/>
            <a:chExt cx="2200275" cy="732078"/>
          </a:xfrm>
        </p:grpSpPr>
        <p:sp>
          <p:nvSpPr>
            <p:cNvPr id="430" name="Google Shape;430;p37"/>
            <p:cNvSpPr/>
            <p:nvPr/>
          </p:nvSpPr>
          <p:spPr>
            <a:xfrm>
              <a:off x="0" y="-1"/>
              <a:ext cx="2200275" cy="732078"/>
            </a:xfrm>
            <a:prstGeom prst="rect">
              <a:avLst/>
            </a:prstGeom>
            <a:solidFill>
              <a:srgbClr val="C0EFAF"/>
            </a:solidFill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1" name="Google Shape;431;p37"/>
            <p:cNvSpPr txBox="1"/>
            <p:nvPr/>
          </p:nvSpPr>
          <p:spPr>
            <a:xfrm>
              <a:off x="6350" y="135355"/>
              <a:ext cx="2187575" cy="461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Generator</a:t>
              </a:r>
              <a:endParaRPr/>
            </a:p>
          </p:txBody>
        </p:sp>
      </p:grpSp>
      <p:sp>
        <p:nvSpPr>
          <p:cNvPr id="432" name="Google Shape;432;p37"/>
          <p:cNvSpPr/>
          <p:nvPr/>
        </p:nvSpPr>
        <p:spPr>
          <a:xfrm>
            <a:off x="10282235" y="7922250"/>
            <a:ext cx="1" cy="620008"/>
          </a:xfrm>
          <a:custGeom>
            <a:avLst/>
            <a:gdLst/>
            <a:ahLst/>
            <a:cxnLst/>
            <a:rect l="l" t="t" r="r" b="b"/>
            <a:pathLst>
              <a:path w="1200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37"/>
          <p:cNvSpPr/>
          <p:nvPr/>
        </p:nvSpPr>
        <p:spPr>
          <a:xfrm>
            <a:off x="10282235" y="6877928"/>
            <a:ext cx="1" cy="2993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37"/>
          <p:cNvSpPr txBox="1"/>
          <p:nvPr/>
        </p:nvSpPr>
        <p:spPr>
          <a:xfrm>
            <a:off x="6245237" y="5577137"/>
            <a:ext cx="3051049" cy="82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 Sample from </a:t>
            </a: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distribution</a:t>
            </a:r>
            <a:endParaRPr/>
          </a:p>
        </p:txBody>
      </p:sp>
      <p:sp>
        <p:nvSpPr>
          <p:cNvPr id="435" name="Google Shape;435;p37"/>
          <p:cNvSpPr txBox="1"/>
          <p:nvPr/>
        </p:nvSpPr>
        <p:spPr>
          <a:xfrm>
            <a:off x="1228276" y="6284356"/>
            <a:ext cx="3900729" cy="52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Helvetica Neue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Using two-player game!</a:t>
            </a:r>
            <a:endParaRPr/>
          </a:p>
        </p:txBody>
      </p:sp>
      <p:sp>
        <p:nvSpPr>
          <p:cNvPr id="436" name="Google Shape;436;p37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24"/>
              <a:buFont typeface="Helvetica Neue"/>
              <a:buNone/>
            </a:pPr>
            <a:r>
              <a:rPr lang="en-US" sz="6624"/>
              <a:t>Generative Adversarial Network</a:t>
            </a: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5777664" y="8924573"/>
            <a:ext cx="2200276" cy="4719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38"/>
          <p:cNvSpPr txBox="1"/>
          <p:nvPr/>
        </p:nvSpPr>
        <p:spPr>
          <a:xfrm>
            <a:off x="2305149" y="8922685"/>
            <a:ext cx="3337866" cy="46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Input: Random noise (z)</a:t>
            </a:r>
            <a:endParaRPr/>
          </a:p>
        </p:txBody>
      </p:sp>
      <p:grpSp>
        <p:nvGrpSpPr>
          <p:cNvPr id="444" name="Google Shape;444;p38"/>
          <p:cNvGrpSpPr/>
          <p:nvPr/>
        </p:nvGrpSpPr>
        <p:grpSpPr>
          <a:xfrm>
            <a:off x="5777664" y="7902536"/>
            <a:ext cx="2200276" cy="732079"/>
            <a:chOff x="0" y="-1"/>
            <a:chExt cx="2200275" cy="732078"/>
          </a:xfrm>
        </p:grpSpPr>
        <p:sp>
          <p:nvSpPr>
            <p:cNvPr id="445" name="Google Shape;445;p38"/>
            <p:cNvSpPr/>
            <p:nvPr/>
          </p:nvSpPr>
          <p:spPr>
            <a:xfrm>
              <a:off x="0" y="-1"/>
              <a:ext cx="2200275" cy="732078"/>
            </a:xfrm>
            <a:prstGeom prst="rect">
              <a:avLst/>
            </a:prstGeom>
            <a:solidFill>
              <a:srgbClr val="C0EFAF"/>
            </a:solidFill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6" name="Google Shape;446;p38"/>
            <p:cNvSpPr txBox="1"/>
            <p:nvPr/>
          </p:nvSpPr>
          <p:spPr>
            <a:xfrm>
              <a:off x="6350" y="135355"/>
              <a:ext cx="2187575" cy="461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Generator</a:t>
              </a:r>
              <a:endParaRPr/>
            </a:p>
          </p:txBody>
        </p:sp>
      </p:grpSp>
      <p:sp>
        <p:nvSpPr>
          <p:cNvPr id="447" name="Google Shape;447;p38"/>
          <p:cNvSpPr/>
          <p:nvPr/>
        </p:nvSpPr>
        <p:spPr>
          <a:xfrm>
            <a:off x="6877801" y="8641121"/>
            <a:ext cx="1" cy="277103"/>
          </a:xfrm>
          <a:custGeom>
            <a:avLst/>
            <a:gdLst/>
            <a:ahLst/>
            <a:cxnLst/>
            <a:rect l="l" t="t" r="r" b="b"/>
            <a:pathLst>
              <a:path w="120000" h="21600" extrusionOk="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38"/>
          <p:cNvSpPr/>
          <p:nvPr/>
        </p:nvSpPr>
        <p:spPr>
          <a:xfrm>
            <a:off x="6877801" y="7643060"/>
            <a:ext cx="1" cy="253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2277108" y="6723623"/>
            <a:ext cx="3051049" cy="82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 Sample from </a:t>
            </a: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distribution</a:t>
            </a:r>
            <a:endParaRPr/>
          </a:p>
        </p:txBody>
      </p:sp>
      <p:pic>
        <p:nvPicPr>
          <p:cNvPr id="450" name="Google Shape;450;p38" descr="Picture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8309" y="6648191"/>
            <a:ext cx="994871" cy="99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8" descr="Picture 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0367" y="6648194"/>
            <a:ext cx="994867" cy="99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 descr="Picture 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2422" y="6648191"/>
            <a:ext cx="994867" cy="99486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8"/>
          <p:cNvSpPr txBox="1"/>
          <p:nvPr/>
        </p:nvSpPr>
        <p:spPr>
          <a:xfrm>
            <a:off x="10470995" y="9447070"/>
            <a:ext cx="2181607" cy="25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1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thispersondoesnotexist.com</a:t>
            </a:r>
            <a:endParaRPr/>
          </a:p>
        </p:txBody>
      </p:sp>
      <p:pic>
        <p:nvPicPr>
          <p:cNvPr id="454" name="Google Shape;454;p38" descr="Picture 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06529" y="6680272"/>
            <a:ext cx="965943" cy="96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8" descr="Picture 20"/>
          <p:cNvPicPr preferRelativeResize="0"/>
          <p:nvPr/>
        </p:nvPicPr>
        <p:blipFill rotWithShape="1">
          <a:blip r:embed="rId8">
            <a:alphaModFix/>
          </a:blip>
          <a:srcRect l="21437" r="12532" b="39309"/>
          <a:stretch/>
        </p:blipFill>
        <p:spPr>
          <a:xfrm>
            <a:off x="10521285" y="6680272"/>
            <a:ext cx="993249" cy="96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8" descr="Picture 22"/>
          <p:cNvPicPr preferRelativeResize="0"/>
          <p:nvPr/>
        </p:nvPicPr>
        <p:blipFill rotWithShape="1">
          <a:blip r:embed="rId9">
            <a:alphaModFix/>
          </a:blip>
          <a:srcRect l="28742" t="24391" r="41057" b="44533"/>
          <a:stretch/>
        </p:blipFill>
        <p:spPr>
          <a:xfrm>
            <a:off x="11561713" y="6680272"/>
            <a:ext cx="965941" cy="966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38"/>
          <p:cNvGrpSpPr/>
          <p:nvPr/>
        </p:nvGrpSpPr>
        <p:grpSpPr>
          <a:xfrm>
            <a:off x="7775581" y="5354962"/>
            <a:ext cx="2200276" cy="732079"/>
            <a:chOff x="0" y="-1"/>
            <a:chExt cx="2200275" cy="732078"/>
          </a:xfrm>
        </p:grpSpPr>
        <p:sp>
          <p:nvSpPr>
            <p:cNvPr id="458" name="Google Shape;458;p38"/>
            <p:cNvSpPr/>
            <p:nvPr/>
          </p:nvSpPr>
          <p:spPr>
            <a:xfrm>
              <a:off x="0" y="-1"/>
              <a:ext cx="2200275" cy="732078"/>
            </a:xfrm>
            <a:prstGeom prst="rect">
              <a:avLst/>
            </a:prstGeom>
            <a:solidFill>
              <a:srgbClr val="99DAFF"/>
            </a:solidFill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9" name="Google Shape;459;p38"/>
            <p:cNvSpPr txBox="1"/>
            <p:nvPr/>
          </p:nvSpPr>
          <p:spPr>
            <a:xfrm>
              <a:off x="6350" y="135355"/>
              <a:ext cx="2187575" cy="461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Discriminator</a:t>
              </a:r>
              <a:endParaRPr/>
            </a:p>
          </p:txBody>
        </p:sp>
      </p:grpSp>
      <p:sp>
        <p:nvSpPr>
          <p:cNvPr id="460" name="Google Shape;460;p38"/>
          <p:cNvSpPr/>
          <p:nvPr/>
        </p:nvSpPr>
        <p:spPr>
          <a:xfrm>
            <a:off x="7375233" y="6093547"/>
            <a:ext cx="978022" cy="6973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38"/>
          <p:cNvSpPr/>
          <p:nvPr/>
        </p:nvSpPr>
        <p:spPr>
          <a:xfrm>
            <a:off x="9429075" y="6093547"/>
            <a:ext cx="1092211" cy="7353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8875717" y="4759371"/>
            <a:ext cx="2" cy="58924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38"/>
          <p:cNvSpPr txBox="1"/>
          <p:nvPr/>
        </p:nvSpPr>
        <p:spPr>
          <a:xfrm>
            <a:off x="7775579" y="4528688"/>
            <a:ext cx="2200276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or Fake</a:t>
            </a:r>
            <a:endParaRPr/>
          </a:p>
        </p:txBody>
      </p:sp>
      <p:sp>
        <p:nvSpPr>
          <p:cNvPr id="464" name="Google Shape;464;p38"/>
          <p:cNvSpPr txBox="1">
            <a:spLocks noGrp="1"/>
          </p:cNvSpPr>
          <p:nvPr>
            <p:ph type="body" idx="1"/>
          </p:nvPr>
        </p:nvSpPr>
        <p:spPr>
          <a:xfrm>
            <a:off x="952500" y="2786783"/>
            <a:ext cx="11099800" cy="145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7112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Helvetica Neue"/>
              <a:buChar char="•"/>
            </a:pPr>
            <a:r>
              <a:rPr lang="en-US" sz="2300" b="1"/>
              <a:t>Generator</a:t>
            </a:r>
            <a:r>
              <a:rPr lang="en-US" b="0"/>
              <a:t>: try to generate fake images in the same distribution with training samples</a:t>
            </a:r>
            <a:endParaRPr/>
          </a:p>
          <a:p>
            <a:pPr marL="711200" lvl="1" indent="-355600" algn="l" rtl="0">
              <a:lnSpc>
                <a:spcPct val="8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335"/>
              <a:buFont typeface="Helvetica Neue"/>
              <a:buChar char="•"/>
            </a:pPr>
            <a:r>
              <a:rPr lang="en-US" sz="2300" b="1"/>
              <a:t>Discriminator</a:t>
            </a:r>
            <a:r>
              <a:rPr lang="en-US" b="0"/>
              <a:t>: try to distinguish between fake and real images</a:t>
            </a:r>
            <a:endParaRPr/>
          </a:p>
        </p:txBody>
      </p:sp>
      <p:sp>
        <p:nvSpPr>
          <p:cNvPr id="465" name="Google Shape;465;p38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24"/>
              <a:buFont typeface="Helvetica Neue"/>
              <a:buNone/>
            </a:pPr>
            <a:r>
              <a:rPr lang="en-US" sz="6624"/>
              <a:t>Generative Adversarial Network</a:t>
            </a:r>
            <a:endParaRPr/>
          </a:p>
        </p:txBody>
      </p:sp>
      <p:sp>
        <p:nvSpPr>
          <p:cNvPr id="471" name="Google Shape;471;p39"/>
          <p:cNvSpPr/>
          <p:nvPr/>
        </p:nvSpPr>
        <p:spPr>
          <a:xfrm>
            <a:off x="3820262" y="8924573"/>
            <a:ext cx="2200276" cy="4719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347748" y="8922685"/>
            <a:ext cx="3337866" cy="46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Input: Random noise (z)</a:t>
            </a:r>
            <a:endParaRPr/>
          </a:p>
        </p:txBody>
      </p:sp>
      <p:grpSp>
        <p:nvGrpSpPr>
          <p:cNvPr id="473" name="Google Shape;473;p39"/>
          <p:cNvGrpSpPr/>
          <p:nvPr/>
        </p:nvGrpSpPr>
        <p:grpSpPr>
          <a:xfrm>
            <a:off x="3820262" y="7902536"/>
            <a:ext cx="2200276" cy="732079"/>
            <a:chOff x="0" y="-1"/>
            <a:chExt cx="2200275" cy="732078"/>
          </a:xfrm>
        </p:grpSpPr>
        <p:sp>
          <p:nvSpPr>
            <p:cNvPr id="474" name="Google Shape;474;p39"/>
            <p:cNvSpPr/>
            <p:nvPr/>
          </p:nvSpPr>
          <p:spPr>
            <a:xfrm>
              <a:off x="0" y="-1"/>
              <a:ext cx="2200275" cy="732078"/>
            </a:xfrm>
            <a:prstGeom prst="rect">
              <a:avLst/>
            </a:prstGeom>
            <a:solidFill>
              <a:srgbClr val="C0EFAF"/>
            </a:solidFill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5" name="Google Shape;475;p39"/>
            <p:cNvSpPr txBox="1"/>
            <p:nvPr/>
          </p:nvSpPr>
          <p:spPr>
            <a:xfrm>
              <a:off x="6350" y="135355"/>
              <a:ext cx="2187575" cy="461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Generator</a:t>
              </a:r>
              <a:endParaRPr/>
            </a:p>
          </p:txBody>
        </p:sp>
      </p:grpSp>
      <p:sp>
        <p:nvSpPr>
          <p:cNvPr id="476" name="Google Shape;476;p39"/>
          <p:cNvSpPr/>
          <p:nvPr/>
        </p:nvSpPr>
        <p:spPr>
          <a:xfrm>
            <a:off x="4920400" y="8641121"/>
            <a:ext cx="1" cy="2771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21600" y="7200"/>
                  <a:pt x="2160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39"/>
          <p:cNvSpPr/>
          <p:nvPr/>
        </p:nvSpPr>
        <p:spPr>
          <a:xfrm>
            <a:off x="4920400" y="7643060"/>
            <a:ext cx="1" cy="253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319707" y="6723623"/>
            <a:ext cx="3051049" cy="82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 Sample from </a:t>
            </a: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distribution</a:t>
            </a:r>
            <a:endParaRPr/>
          </a:p>
        </p:txBody>
      </p:sp>
      <p:pic>
        <p:nvPicPr>
          <p:cNvPr id="479" name="Google Shape;479;p39" descr="Picture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0909" y="6648191"/>
            <a:ext cx="994871" cy="99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9" descr="Picture 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2966" y="6648194"/>
            <a:ext cx="994867" cy="99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9" descr="Picture 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5021" y="6648191"/>
            <a:ext cx="994867" cy="99486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9"/>
          <p:cNvSpPr txBox="1"/>
          <p:nvPr/>
        </p:nvSpPr>
        <p:spPr>
          <a:xfrm>
            <a:off x="10470995" y="9447070"/>
            <a:ext cx="2181607" cy="25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1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thispersondoesnotexist.com</a:t>
            </a:r>
            <a:endParaRPr/>
          </a:p>
        </p:txBody>
      </p:sp>
      <p:pic>
        <p:nvPicPr>
          <p:cNvPr id="483" name="Google Shape;483;p39" descr="Picture 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9129" y="6680272"/>
            <a:ext cx="965943" cy="96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 descr="Picture 20"/>
          <p:cNvPicPr preferRelativeResize="0"/>
          <p:nvPr/>
        </p:nvPicPr>
        <p:blipFill rotWithShape="1">
          <a:blip r:embed="rId8">
            <a:alphaModFix/>
          </a:blip>
          <a:srcRect l="21437" r="12532" b="39309"/>
          <a:stretch/>
        </p:blipFill>
        <p:spPr>
          <a:xfrm>
            <a:off x="8563884" y="6680272"/>
            <a:ext cx="993249" cy="96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 descr="Picture 22"/>
          <p:cNvPicPr preferRelativeResize="0"/>
          <p:nvPr/>
        </p:nvPicPr>
        <p:blipFill rotWithShape="1">
          <a:blip r:embed="rId9">
            <a:alphaModFix/>
          </a:blip>
          <a:srcRect l="28742" t="24391" r="41057" b="44533"/>
          <a:stretch/>
        </p:blipFill>
        <p:spPr>
          <a:xfrm>
            <a:off x="9604312" y="6680272"/>
            <a:ext cx="965941" cy="966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39"/>
          <p:cNvGrpSpPr/>
          <p:nvPr/>
        </p:nvGrpSpPr>
        <p:grpSpPr>
          <a:xfrm>
            <a:off x="3820264" y="5341815"/>
            <a:ext cx="2200276" cy="732079"/>
            <a:chOff x="0" y="-1"/>
            <a:chExt cx="2200275" cy="732078"/>
          </a:xfrm>
        </p:grpSpPr>
        <p:sp>
          <p:nvSpPr>
            <p:cNvPr id="487" name="Google Shape;487;p39"/>
            <p:cNvSpPr/>
            <p:nvPr/>
          </p:nvSpPr>
          <p:spPr>
            <a:xfrm>
              <a:off x="0" y="-1"/>
              <a:ext cx="2200275" cy="732078"/>
            </a:xfrm>
            <a:prstGeom prst="rect">
              <a:avLst/>
            </a:prstGeom>
            <a:solidFill>
              <a:srgbClr val="99DAFF"/>
            </a:solidFill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8" name="Google Shape;488;p39"/>
            <p:cNvSpPr txBox="1"/>
            <p:nvPr/>
          </p:nvSpPr>
          <p:spPr>
            <a:xfrm>
              <a:off x="6350" y="135355"/>
              <a:ext cx="2187575" cy="461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Discriminator</a:t>
              </a:r>
              <a:endParaRPr/>
            </a:p>
          </p:txBody>
        </p:sp>
      </p:grpSp>
      <p:sp>
        <p:nvSpPr>
          <p:cNvPr id="489" name="Google Shape;489;p39"/>
          <p:cNvSpPr/>
          <p:nvPr/>
        </p:nvSpPr>
        <p:spPr>
          <a:xfrm>
            <a:off x="4920400" y="6080400"/>
            <a:ext cx="2" cy="5677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5980171" y="6080400"/>
            <a:ext cx="2583714" cy="90826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39"/>
          <p:cNvSpPr/>
          <p:nvPr/>
        </p:nvSpPr>
        <p:spPr>
          <a:xfrm>
            <a:off x="4920400" y="4746223"/>
            <a:ext cx="2" cy="5892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39"/>
          <p:cNvSpPr txBox="1"/>
          <p:nvPr/>
        </p:nvSpPr>
        <p:spPr>
          <a:xfrm>
            <a:off x="3820262" y="4515541"/>
            <a:ext cx="2200276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or Fake</a:t>
            </a:r>
            <a:endParaRPr/>
          </a:p>
        </p:txBody>
      </p:sp>
      <p:sp>
        <p:nvSpPr>
          <p:cNvPr id="493" name="Google Shape;493;p39"/>
          <p:cNvSpPr txBox="1"/>
          <p:nvPr/>
        </p:nvSpPr>
        <p:spPr>
          <a:xfrm>
            <a:off x="952500" y="2786783"/>
            <a:ext cx="11099800" cy="68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348488" marR="0" lvl="1" indent="-17424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6"/>
              <a:buFont typeface="Helvetica Neue"/>
              <a:buChar char="•"/>
            </a:pPr>
            <a:r>
              <a:rPr lang="en-US" sz="12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Minimax objective function</a:t>
            </a:r>
            <a:endParaRPr/>
          </a:p>
        </p:txBody>
      </p:sp>
      <p:pic>
        <p:nvPicPr>
          <p:cNvPr id="494" name="Google Shape;494;p39" descr="Picture 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0889" y="3486193"/>
            <a:ext cx="9203022" cy="69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9" descr="Picture 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69858" y="8127176"/>
            <a:ext cx="4187491" cy="37736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9"/>
          <p:cNvSpPr txBox="1"/>
          <p:nvPr/>
        </p:nvSpPr>
        <p:spPr>
          <a:xfrm>
            <a:off x="6146553" y="8037892"/>
            <a:ext cx="1316737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minimize</a:t>
            </a:r>
            <a:endParaRPr/>
          </a:p>
        </p:txBody>
      </p:sp>
      <p:pic>
        <p:nvPicPr>
          <p:cNvPr id="497" name="Google Shape;497;p39" descr="Picture 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56200" y="5741346"/>
            <a:ext cx="6498046" cy="33254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9"/>
          <p:cNvSpPr txBox="1"/>
          <p:nvPr/>
        </p:nvSpPr>
        <p:spPr>
          <a:xfrm>
            <a:off x="8704640" y="5172838"/>
            <a:ext cx="1401166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maximize</a:t>
            </a:r>
            <a:endParaRPr/>
          </a:p>
        </p:txBody>
      </p:sp>
      <p:sp>
        <p:nvSpPr>
          <p:cNvPr id="499" name="Google Shape;499;p39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24"/>
              <a:buFont typeface="Helvetica Neue"/>
              <a:buNone/>
            </a:pPr>
            <a:r>
              <a:rPr lang="en-US" sz="6624"/>
              <a:t>Generative Adversarial Network</a:t>
            </a:r>
            <a:endParaRPr/>
          </a:p>
        </p:txBody>
      </p:sp>
      <p:sp>
        <p:nvSpPr>
          <p:cNvPr id="505" name="Google Shape;505;p40"/>
          <p:cNvSpPr txBox="1">
            <a:spLocks noGrp="1"/>
          </p:cNvSpPr>
          <p:nvPr>
            <p:ph type="body" idx="1"/>
          </p:nvPr>
        </p:nvSpPr>
        <p:spPr>
          <a:xfrm>
            <a:off x="952500" y="2786783"/>
            <a:ext cx="11099800" cy="597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7112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Minimax objective function</a:t>
            </a:r>
            <a:endParaRPr/>
          </a:p>
        </p:txBody>
      </p:sp>
      <p:pic>
        <p:nvPicPr>
          <p:cNvPr id="506" name="Google Shape;506;p4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889" y="3600496"/>
            <a:ext cx="9203022" cy="69829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/>
          <p:nvPr/>
        </p:nvSpPr>
        <p:spPr>
          <a:xfrm>
            <a:off x="4691810" y="7731196"/>
            <a:ext cx="2200276" cy="4719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1219296" y="7729308"/>
            <a:ext cx="3337866" cy="46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Input: Random noise (z)</a:t>
            </a:r>
            <a:endParaRPr/>
          </a:p>
        </p:txBody>
      </p:sp>
      <p:grpSp>
        <p:nvGrpSpPr>
          <p:cNvPr id="509" name="Google Shape;509;p40"/>
          <p:cNvGrpSpPr/>
          <p:nvPr/>
        </p:nvGrpSpPr>
        <p:grpSpPr>
          <a:xfrm>
            <a:off x="4691810" y="6709159"/>
            <a:ext cx="2200276" cy="732079"/>
            <a:chOff x="0" y="-1"/>
            <a:chExt cx="2200275" cy="732078"/>
          </a:xfrm>
        </p:grpSpPr>
        <p:sp>
          <p:nvSpPr>
            <p:cNvPr id="510" name="Google Shape;510;p40"/>
            <p:cNvSpPr/>
            <p:nvPr/>
          </p:nvSpPr>
          <p:spPr>
            <a:xfrm>
              <a:off x="0" y="-1"/>
              <a:ext cx="2200275" cy="732078"/>
            </a:xfrm>
            <a:prstGeom prst="rect">
              <a:avLst/>
            </a:prstGeom>
            <a:solidFill>
              <a:srgbClr val="C0EFAF"/>
            </a:solidFill>
            <a:ln w="127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endPara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1" name="Google Shape;511;p40"/>
            <p:cNvSpPr txBox="1"/>
            <p:nvPr/>
          </p:nvSpPr>
          <p:spPr>
            <a:xfrm>
              <a:off x="6350" y="135355"/>
              <a:ext cx="2187575" cy="461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Helvetica Neue"/>
                <a:buNone/>
              </a:pPr>
              <a:r>
                <a:rPr lang="en-US" sz="24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Generator</a:t>
              </a:r>
              <a:endParaRPr/>
            </a:p>
          </p:txBody>
        </p:sp>
      </p:grpSp>
      <p:sp>
        <p:nvSpPr>
          <p:cNvPr id="512" name="Google Shape;512;p40"/>
          <p:cNvSpPr/>
          <p:nvPr/>
        </p:nvSpPr>
        <p:spPr>
          <a:xfrm>
            <a:off x="5791948" y="7447744"/>
            <a:ext cx="1" cy="27710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21600" y="14400"/>
                  <a:pt x="21600" y="7200"/>
                  <a:pt x="21600" y="0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p40"/>
          <p:cNvSpPr/>
          <p:nvPr/>
        </p:nvSpPr>
        <p:spPr>
          <a:xfrm>
            <a:off x="5791948" y="6449683"/>
            <a:ext cx="1" cy="253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40"/>
          <p:cNvSpPr txBox="1"/>
          <p:nvPr/>
        </p:nvSpPr>
        <p:spPr>
          <a:xfrm>
            <a:off x="1191255" y="5530246"/>
            <a:ext cx="3051049" cy="82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 Sample from </a:t>
            </a: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distribution</a:t>
            </a:r>
            <a:endParaRPr/>
          </a:p>
        </p:txBody>
      </p:sp>
      <p:pic>
        <p:nvPicPr>
          <p:cNvPr id="515" name="Google Shape;515;p40" descr="Picture 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2457" y="5454813"/>
            <a:ext cx="994871" cy="99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 descr="Picture 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4514" y="5454817"/>
            <a:ext cx="994867" cy="99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0" descr="Picture 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6569" y="5454813"/>
            <a:ext cx="994867" cy="99486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0"/>
          <p:cNvSpPr/>
          <p:nvPr/>
        </p:nvSpPr>
        <p:spPr>
          <a:xfrm>
            <a:off x="1000128" y="5000625"/>
            <a:ext cx="6829426" cy="3757613"/>
          </a:xfrm>
          <a:prstGeom prst="rect">
            <a:avLst/>
          </a:prstGeom>
          <a:noFill/>
          <a:ln w="25400" cap="flat" cmpd="sng">
            <a:solidFill>
              <a:srgbClr val="99DA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9" name="Google Shape;519;p40"/>
          <p:cNvCxnSpPr>
            <a:stCxn id="518" idx="0"/>
            <a:endCxn id="520" idx="0"/>
          </p:cNvCxnSpPr>
          <p:nvPr/>
        </p:nvCxnSpPr>
        <p:spPr>
          <a:xfrm>
            <a:off x="4414841" y="5000625"/>
            <a:ext cx="5988000" cy="1464000"/>
          </a:xfrm>
          <a:prstGeom prst="straightConnector1">
            <a:avLst/>
          </a:prstGeom>
          <a:noFill/>
          <a:ln w="25400" cap="flat" cmpd="sng">
            <a:solidFill>
              <a:srgbClr val="99DAF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20" name="Google Shape;520;p40"/>
          <p:cNvSpPr txBox="1"/>
          <p:nvPr/>
        </p:nvSpPr>
        <p:spPr>
          <a:xfrm>
            <a:off x="8787506" y="6464598"/>
            <a:ext cx="3230576" cy="82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Generator is taken out </a:t>
            </a: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generate images</a:t>
            </a:r>
            <a:endParaRPr/>
          </a:p>
        </p:txBody>
      </p:sp>
      <p:sp>
        <p:nvSpPr>
          <p:cNvPr id="521" name="Google Shape;521;p40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Blending</a:t>
            </a:r>
            <a:endParaRPr/>
          </a:p>
        </p:txBody>
      </p:sp>
      <p:sp>
        <p:nvSpPr>
          <p:cNvPr id="527" name="Google Shape;527;p41"/>
          <p:cNvSpPr txBox="1">
            <a:spLocks noGrp="1"/>
          </p:cNvSpPr>
          <p:nvPr>
            <p:ph type="body" idx="1"/>
          </p:nvPr>
        </p:nvSpPr>
        <p:spPr>
          <a:xfrm>
            <a:off x="952500" y="2786783"/>
            <a:ext cx="11099800" cy="62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7112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Generate new faces from </a:t>
            </a:r>
            <a:r>
              <a:rPr lang="en-US">
                <a:solidFill>
                  <a:srgbClr val="FF0000"/>
                </a:solidFill>
              </a:rPr>
              <a:t>a conditioned distribution </a:t>
            </a:r>
            <a:r>
              <a:rPr lang="en-US" sz="2500"/>
              <a:t>not random noise</a:t>
            </a:r>
            <a:endParaRPr/>
          </a:p>
        </p:txBody>
      </p:sp>
      <p:pic>
        <p:nvPicPr>
          <p:cNvPr id="528" name="Google Shape;528;p41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0850" y="3758334"/>
            <a:ext cx="7023100" cy="5200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1"/>
          <p:cNvSpPr txBox="1"/>
          <p:nvPr/>
        </p:nvSpPr>
        <p:spPr>
          <a:xfrm>
            <a:off x="8479158" y="9450086"/>
            <a:ext cx="4508374" cy="25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1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https://www.alanzucconi.com/2018/03/14/introduction-to-deepfakes/</a:t>
            </a:r>
            <a:endParaRPr/>
          </a:p>
        </p:txBody>
      </p:sp>
      <p:sp>
        <p:nvSpPr>
          <p:cNvPr id="530" name="Google Shape;530;p41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2"/>
          <p:cNvSpPr txBox="1">
            <a:spLocks noGrp="1"/>
          </p:cNvSpPr>
          <p:nvPr>
            <p:ph type="body" idx="1"/>
          </p:nvPr>
        </p:nvSpPr>
        <p:spPr>
          <a:xfrm>
            <a:off x="952500" y="2786783"/>
            <a:ext cx="11099800" cy="62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7112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Conditions could be a </a:t>
            </a:r>
            <a:r>
              <a:rPr lang="en-US">
                <a:solidFill>
                  <a:srgbClr val="FF0000"/>
                </a:solidFill>
              </a:rPr>
              <a:t>pose</a:t>
            </a:r>
            <a:r>
              <a:rPr lang="en-US" sz="2500"/>
              <a:t>,</a:t>
            </a:r>
            <a:r>
              <a:rPr lang="en-US">
                <a:solidFill>
                  <a:srgbClr val="FF0000"/>
                </a:solidFill>
              </a:rPr>
              <a:t> expression</a:t>
            </a:r>
            <a:r>
              <a:rPr lang="en-US" sz="2500"/>
              <a:t>, …</a:t>
            </a:r>
            <a:endParaRPr/>
          </a:p>
        </p:txBody>
      </p:sp>
      <p:sp>
        <p:nvSpPr>
          <p:cNvPr id="536" name="Google Shape;536;p42"/>
          <p:cNvSpPr txBox="1"/>
          <p:nvPr/>
        </p:nvSpPr>
        <p:spPr>
          <a:xfrm>
            <a:off x="8479158" y="9450086"/>
            <a:ext cx="4508374" cy="25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1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https://www.alanzucconi.com/2018/03/14/introduction-to-deepfakes/</a:t>
            </a:r>
            <a:endParaRPr/>
          </a:p>
        </p:txBody>
      </p:sp>
      <p:pic>
        <p:nvPicPr>
          <p:cNvPr id="537" name="Google Shape;537;p42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890" y="4009592"/>
            <a:ext cx="9985020" cy="435061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Blending</a:t>
            </a:r>
            <a:endParaRPr/>
          </a:p>
        </p:txBody>
      </p:sp>
      <p:sp>
        <p:nvSpPr>
          <p:cNvPr id="539" name="Google Shape;539;p42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3"/>
          <p:cNvSpPr txBox="1">
            <a:spLocks noGrp="1"/>
          </p:cNvSpPr>
          <p:nvPr>
            <p:ph type="body" idx="1"/>
          </p:nvPr>
        </p:nvSpPr>
        <p:spPr>
          <a:xfrm>
            <a:off x="952500" y="2786783"/>
            <a:ext cx="11099800" cy="58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7112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Overall training process</a:t>
            </a:r>
            <a:endParaRPr/>
          </a:p>
        </p:txBody>
      </p:sp>
      <p:sp>
        <p:nvSpPr>
          <p:cNvPr id="545" name="Google Shape;545;p43"/>
          <p:cNvSpPr txBox="1"/>
          <p:nvPr/>
        </p:nvSpPr>
        <p:spPr>
          <a:xfrm>
            <a:off x="8479158" y="9450086"/>
            <a:ext cx="4508374" cy="25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000"/>
              <a:buFont typeface="Helvetica Neue"/>
              <a:buNone/>
            </a:pPr>
            <a:r>
              <a:rPr lang="en-US" sz="1000" b="0" i="1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https://www.alanzucconi.com/2018/03/14/introduction-to-deepfakes/</a:t>
            </a:r>
            <a:endParaRPr/>
          </a:p>
        </p:txBody>
      </p:sp>
      <p:pic>
        <p:nvPicPr>
          <p:cNvPr id="546" name="Google Shape;546;p43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0550" y="3740634"/>
            <a:ext cx="8303699" cy="533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3"/>
          <p:cNvSpPr/>
          <p:nvPr/>
        </p:nvSpPr>
        <p:spPr>
          <a:xfrm>
            <a:off x="5172075" y="3443287"/>
            <a:ext cx="5700714" cy="296367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43"/>
          <p:cNvSpPr txBox="1"/>
          <p:nvPr/>
        </p:nvSpPr>
        <p:spPr>
          <a:xfrm>
            <a:off x="7364062" y="6488676"/>
            <a:ext cx="1316737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Blending</a:t>
            </a:r>
            <a:endParaRPr/>
          </a:p>
        </p:txBody>
      </p:sp>
      <p:sp>
        <p:nvSpPr>
          <p:cNvPr id="549" name="Google Shape;549;p4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Blending</a:t>
            </a:r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previous episode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1041400" y="2717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8890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Depth information available (RGB-D camera)?</a:t>
            </a:r>
            <a:endParaRPr/>
          </a:p>
          <a:p>
            <a:pPr marL="1333500" lvl="2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Iterative Closest Point! (Assignment 1)</a:t>
            </a:r>
            <a:endParaRPr/>
          </a:p>
          <a:p>
            <a:pPr marL="88900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Multiple images of an object from different views?</a:t>
            </a:r>
            <a:endParaRPr/>
          </a:p>
          <a:p>
            <a:pPr marL="1333500" lvl="2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 from Motion! (Assignment 2)</a:t>
            </a:r>
            <a:endParaRPr/>
          </a:p>
          <a:p>
            <a:pPr marL="88900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single monocular image?</a:t>
            </a:r>
            <a:endParaRPr/>
          </a:p>
          <a:p>
            <a:pPr marL="1333500" lvl="2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Intrinsic Image Decomposition!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6668362" y="1826870"/>
            <a:ext cx="4392474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ways to get a 3D model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fld>
            <a:endParaRPr/>
          </a:p>
        </p:txBody>
      </p:sp>
      <p:pic>
        <p:nvPicPr>
          <p:cNvPr id="88" name="Google Shape;88;p17" descr="Screenshot 2020-05-06 at 12.20.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8955" y="1958941"/>
            <a:ext cx="1510016" cy="189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</a:t>
            </a:r>
            <a:endParaRPr/>
          </a:p>
        </p:txBody>
      </p:sp>
      <p:sp>
        <p:nvSpPr>
          <p:cNvPr id="556" name="Google Shape;556;p4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 capturing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https://www.youtube.com/watch?v=sXN9IHrnVVU&amp;t=40s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dubbing and reenactment 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Avatar creation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beautification / relighting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 tracking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a lot more!</a:t>
            </a:r>
            <a:endParaRPr/>
          </a:p>
        </p:txBody>
      </p:sp>
      <p:pic>
        <p:nvPicPr>
          <p:cNvPr id="557" name="Google Shape;557;p44" descr="Videoleap-5D572DD5-BAD7-4CB9-8E26-52C2A33A0A01.MOV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2671" y="5446907"/>
            <a:ext cx="5024433" cy="282624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4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6600"/>
              <a:t>Application on Face Swapping</a:t>
            </a:r>
            <a:endParaRPr/>
          </a:p>
        </p:txBody>
      </p:sp>
      <p:sp>
        <p:nvSpPr>
          <p:cNvPr id="564" name="Google Shape;564;p45"/>
          <p:cNvSpPr txBox="1"/>
          <p:nvPr/>
        </p:nvSpPr>
        <p:spPr>
          <a:xfrm>
            <a:off x="917721" y="2465971"/>
            <a:ext cx="1802588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Foreground</a:t>
            </a:r>
            <a:endParaRPr/>
          </a:p>
        </p:txBody>
      </p:sp>
      <p:sp>
        <p:nvSpPr>
          <p:cNvPr id="565" name="Google Shape;565;p45"/>
          <p:cNvSpPr txBox="1"/>
          <p:nvPr/>
        </p:nvSpPr>
        <p:spPr>
          <a:xfrm>
            <a:off x="4629072" y="2465971"/>
            <a:ext cx="1887018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/>
          </a:p>
        </p:txBody>
      </p:sp>
      <p:grpSp>
        <p:nvGrpSpPr>
          <p:cNvPr id="566" name="Google Shape;566;p45"/>
          <p:cNvGrpSpPr/>
          <p:nvPr/>
        </p:nvGrpSpPr>
        <p:grpSpPr>
          <a:xfrm>
            <a:off x="656391" y="6185749"/>
            <a:ext cx="2325249" cy="846296"/>
            <a:chOff x="-1" y="0"/>
            <a:chExt cx="2325247" cy="846294"/>
          </a:xfrm>
        </p:grpSpPr>
        <p:sp>
          <p:nvSpPr>
            <p:cNvPr id="567" name="Google Shape;567;p45"/>
            <p:cNvSpPr/>
            <p:nvPr/>
          </p:nvSpPr>
          <p:spPr>
            <a:xfrm>
              <a:off x="-1" y="0"/>
              <a:ext cx="2325247" cy="846294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4762" y="71102"/>
              <a:ext cx="2315721" cy="704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2D-to-3D Reconstruction</a:t>
              </a:r>
              <a:endParaRPr/>
            </a:p>
          </p:txBody>
        </p:sp>
      </p:grpSp>
      <p:grpSp>
        <p:nvGrpSpPr>
          <p:cNvPr id="569" name="Google Shape;569;p45"/>
          <p:cNvGrpSpPr/>
          <p:nvPr/>
        </p:nvGrpSpPr>
        <p:grpSpPr>
          <a:xfrm>
            <a:off x="4409958" y="6185749"/>
            <a:ext cx="2325249" cy="846296"/>
            <a:chOff x="-1" y="0"/>
            <a:chExt cx="2325248" cy="846294"/>
          </a:xfrm>
        </p:grpSpPr>
        <p:sp>
          <p:nvSpPr>
            <p:cNvPr id="570" name="Google Shape;570;p45"/>
            <p:cNvSpPr/>
            <p:nvPr/>
          </p:nvSpPr>
          <p:spPr>
            <a:xfrm>
              <a:off x="-1" y="0"/>
              <a:ext cx="2325248" cy="846294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1" name="Google Shape;571;p45"/>
            <p:cNvSpPr txBox="1"/>
            <p:nvPr/>
          </p:nvSpPr>
          <p:spPr>
            <a:xfrm>
              <a:off x="4762" y="71102"/>
              <a:ext cx="2315722" cy="704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2D-to-3D Reconstruction</a:t>
              </a:r>
              <a:endParaRPr/>
            </a:p>
          </p:txBody>
        </p:sp>
      </p:grpSp>
      <p:cxnSp>
        <p:nvCxnSpPr>
          <p:cNvPr id="572" name="Google Shape;572;p45"/>
          <p:cNvCxnSpPr/>
          <p:nvPr/>
        </p:nvCxnSpPr>
        <p:spPr>
          <a:xfrm>
            <a:off x="1886236" y="5876716"/>
            <a:ext cx="2" cy="46106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73" name="Google Shape;573;p45"/>
          <p:cNvCxnSpPr/>
          <p:nvPr/>
        </p:nvCxnSpPr>
        <p:spPr>
          <a:xfrm>
            <a:off x="5572582" y="5876716"/>
            <a:ext cx="2" cy="46106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grpSp>
        <p:nvGrpSpPr>
          <p:cNvPr id="574" name="Google Shape;574;p45"/>
          <p:cNvGrpSpPr/>
          <p:nvPr/>
        </p:nvGrpSpPr>
        <p:grpSpPr>
          <a:xfrm>
            <a:off x="656391" y="7650547"/>
            <a:ext cx="2325249" cy="846296"/>
            <a:chOff x="-1" y="0"/>
            <a:chExt cx="2325247" cy="846294"/>
          </a:xfrm>
        </p:grpSpPr>
        <p:sp>
          <p:nvSpPr>
            <p:cNvPr id="575" name="Google Shape;575;p45"/>
            <p:cNvSpPr/>
            <p:nvPr/>
          </p:nvSpPr>
          <p:spPr>
            <a:xfrm>
              <a:off x="-1" y="0"/>
              <a:ext cx="2325247" cy="8462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6" name="Google Shape;576;p45"/>
            <p:cNvSpPr txBox="1"/>
            <p:nvPr/>
          </p:nvSpPr>
          <p:spPr>
            <a:xfrm>
              <a:off x="-1" y="204949"/>
              <a:ext cx="2325247" cy="43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Face Texture</a:t>
              </a:r>
              <a:endParaRPr/>
            </a:p>
          </p:txBody>
        </p:sp>
      </p:grpSp>
      <p:grpSp>
        <p:nvGrpSpPr>
          <p:cNvPr id="577" name="Google Shape;577;p45"/>
          <p:cNvGrpSpPr/>
          <p:nvPr/>
        </p:nvGrpSpPr>
        <p:grpSpPr>
          <a:xfrm>
            <a:off x="4409958" y="7650547"/>
            <a:ext cx="2325249" cy="846296"/>
            <a:chOff x="-1" y="0"/>
            <a:chExt cx="2325248" cy="846294"/>
          </a:xfrm>
        </p:grpSpPr>
        <p:sp>
          <p:nvSpPr>
            <p:cNvPr id="578" name="Google Shape;578;p45"/>
            <p:cNvSpPr/>
            <p:nvPr/>
          </p:nvSpPr>
          <p:spPr>
            <a:xfrm>
              <a:off x="-1" y="0"/>
              <a:ext cx="2325248" cy="8462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9" name="Google Shape;579;p45"/>
            <p:cNvSpPr txBox="1"/>
            <p:nvPr/>
          </p:nvSpPr>
          <p:spPr>
            <a:xfrm>
              <a:off x="-1" y="204949"/>
              <a:ext cx="2325248" cy="43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3D model</a:t>
              </a:r>
              <a:endParaRPr/>
            </a:p>
          </p:txBody>
        </p:sp>
      </p:grpSp>
      <p:cxnSp>
        <p:nvCxnSpPr>
          <p:cNvPr id="580" name="Google Shape;580;p45"/>
          <p:cNvCxnSpPr/>
          <p:nvPr/>
        </p:nvCxnSpPr>
        <p:spPr>
          <a:xfrm>
            <a:off x="1819014" y="7294077"/>
            <a:ext cx="2" cy="46106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81" name="Google Shape;581;p45"/>
          <p:cNvCxnSpPr/>
          <p:nvPr/>
        </p:nvCxnSpPr>
        <p:spPr>
          <a:xfrm>
            <a:off x="5572582" y="7294077"/>
            <a:ext cx="1" cy="46106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82" name="Google Shape;582;p45"/>
          <p:cNvSpPr txBox="1"/>
          <p:nvPr/>
        </p:nvSpPr>
        <p:spPr>
          <a:xfrm>
            <a:off x="3547207" y="7843164"/>
            <a:ext cx="297181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sp>
        <p:nvSpPr>
          <p:cNvPr id="583" name="Google Shape;583;p45"/>
          <p:cNvSpPr txBox="1"/>
          <p:nvPr/>
        </p:nvSpPr>
        <p:spPr>
          <a:xfrm>
            <a:off x="7300774" y="7843164"/>
            <a:ext cx="297181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</p:txBody>
      </p:sp>
      <p:cxnSp>
        <p:nvCxnSpPr>
          <p:cNvPr id="584" name="Google Shape;584;p45"/>
          <p:cNvCxnSpPr/>
          <p:nvPr/>
        </p:nvCxnSpPr>
        <p:spPr>
          <a:xfrm rot="10800000" flipH="1">
            <a:off x="9675026" y="5758274"/>
            <a:ext cx="2" cy="62427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585" name="Google Shape;585;p45" descr="Screen Shot 2021-04-23 at 11.07.5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87" y="3148405"/>
            <a:ext cx="2781301" cy="27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5" descr="Screen Shot 2021-04-23 at 11.08.3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2881" y="3102529"/>
            <a:ext cx="2819401" cy="28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5" descr="Screen Shot 2021-04-23 at 11.09.2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8028" y="3121579"/>
            <a:ext cx="2794001" cy="27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5" descr="Screen Shot 2021-04-23 at 11.09.09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1678" y="6505245"/>
            <a:ext cx="2806701" cy="28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5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Helvetica Neue"/>
              <a:buNone/>
            </a:pPr>
            <a:r>
              <a:rPr lang="en-US" sz="6600"/>
              <a:t>Application on Face Swapping</a:t>
            </a:r>
            <a:endParaRPr/>
          </a:p>
        </p:txBody>
      </p:sp>
      <p:sp>
        <p:nvSpPr>
          <p:cNvPr id="595" name="Google Shape;595;p46"/>
          <p:cNvSpPr txBox="1"/>
          <p:nvPr/>
        </p:nvSpPr>
        <p:spPr>
          <a:xfrm>
            <a:off x="917721" y="2465971"/>
            <a:ext cx="1802588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Foreground</a:t>
            </a:r>
            <a:endParaRPr/>
          </a:p>
        </p:txBody>
      </p:sp>
      <p:sp>
        <p:nvSpPr>
          <p:cNvPr id="596" name="Google Shape;596;p46"/>
          <p:cNvSpPr txBox="1"/>
          <p:nvPr/>
        </p:nvSpPr>
        <p:spPr>
          <a:xfrm>
            <a:off x="4629072" y="2465971"/>
            <a:ext cx="1887018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/>
          </a:p>
        </p:txBody>
      </p:sp>
      <p:grpSp>
        <p:nvGrpSpPr>
          <p:cNvPr id="597" name="Google Shape;597;p46"/>
          <p:cNvGrpSpPr/>
          <p:nvPr/>
        </p:nvGrpSpPr>
        <p:grpSpPr>
          <a:xfrm>
            <a:off x="656391" y="6185749"/>
            <a:ext cx="2325249" cy="846296"/>
            <a:chOff x="-1" y="0"/>
            <a:chExt cx="2325247" cy="846294"/>
          </a:xfrm>
        </p:grpSpPr>
        <p:sp>
          <p:nvSpPr>
            <p:cNvPr id="598" name="Google Shape;598;p46"/>
            <p:cNvSpPr/>
            <p:nvPr/>
          </p:nvSpPr>
          <p:spPr>
            <a:xfrm>
              <a:off x="-1" y="0"/>
              <a:ext cx="2325247" cy="846294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9" name="Google Shape;599;p46"/>
            <p:cNvSpPr txBox="1"/>
            <p:nvPr/>
          </p:nvSpPr>
          <p:spPr>
            <a:xfrm>
              <a:off x="4762" y="71102"/>
              <a:ext cx="2315721" cy="704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2D-to-3D Reconstruction</a:t>
              </a:r>
              <a:endParaRPr/>
            </a:p>
          </p:txBody>
        </p:sp>
      </p:grpSp>
      <p:grpSp>
        <p:nvGrpSpPr>
          <p:cNvPr id="600" name="Google Shape;600;p46"/>
          <p:cNvGrpSpPr/>
          <p:nvPr/>
        </p:nvGrpSpPr>
        <p:grpSpPr>
          <a:xfrm>
            <a:off x="4409958" y="6185749"/>
            <a:ext cx="2325249" cy="846296"/>
            <a:chOff x="-1" y="0"/>
            <a:chExt cx="2325248" cy="846294"/>
          </a:xfrm>
        </p:grpSpPr>
        <p:sp>
          <p:nvSpPr>
            <p:cNvPr id="601" name="Google Shape;601;p46"/>
            <p:cNvSpPr/>
            <p:nvPr/>
          </p:nvSpPr>
          <p:spPr>
            <a:xfrm>
              <a:off x="-1" y="0"/>
              <a:ext cx="2325248" cy="846294"/>
            </a:xfrm>
            <a:prstGeom prst="rect">
              <a:avLst/>
            </a:prstGeom>
            <a:gradFill>
              <a:gsLst>
                <a:gs pos="0">
                  <a:srgbClr val="FFE7C1"/>
                </a:gs>
                <a:gs pos="35000">
                  <a:srgbClr val="FFEED3"/>
                </a:gs>
                <a:gs pos="100000">
                  <a:srgbClr val="FFF8EE"/>
                </a:gs>
              </a:gsLst>
              <a:path path="circle">
                <a:fillToRect t="100000" r="100000"/>
              </a:path>
              <a:tileRect l="-100000" b="-100000"/>
            </a:gradFill>
            <a:ln w="9525" cap="flat" cmpd="sng">
              <a:solidFill>
                <a:srgbClr val="FBC8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endParaRPr sz="2000" b="0" i="0" u="none" strike="noStrike" cap="non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2" name="Google Shape;602;p46"/>
            <p:cNvSpPr txBox="1"/>
            <p:nvPr/>
          </p:nvSpPr>
          <p:spPr>
            <a:xfrm>
              <a:off x="4762" y="71102"/>
              <a:ext cx="2315722" cy="704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2000"/>
                <a:buFont typeface="Helvetica Neue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2D-to-3D Reconstruction</a:t>
              </a:r>
              <a:endParaRPr/>
            </a:p>
          </p:txBody>
        </p:sp>
      </p:grpSp>
      <p:cxnSp>
        <p:nvCxnSpPr>
          <p:cNvPr id="603" name="Google Shape;603;p46"/>
          <p:cNvCxnSpPr/>
          <p:nvPr/>
        </p:nvCxnSpPr>
        <p:spPr>
          <a:xfrm>
            <a:off x="1886236" y="5876716"/>
            <a:ext cx="2" cy="46106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604" name="Google Shape;604;p46"/>
          <p:cNvCxnSpPr/>
          <p:nvPr/>
        </p:nvCxnSpPr>
        <p:spPr>
          <a:xfrm>
            <a:off x="5572582" y="5876716"/>
            <a:ext cx="2" cy="46106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grpSp>
        <p:nvGrpSpPr>
          <p:cNvPr id="605" name="Google Shape;605;p46"/>
          <p:cNvGrpSpPr/>
          <p:nvPr/>
        </p:nvGrpSpPr>
        <p:grpSpPr>
          <a:xfrm>
            <a:off x="656391" y="7650547"/>
            <a:ext cx="2325249" cy="846296"/>
            <a:chOff x="-1" y="0"/>
            <a:chExt cx="2325247" cy="846294"/>
          </a:xfrm>
        </p:grpSpPr>
        <p:sp>
          <p:nvSpPr>
            <p:cNvPr id="606" name="Google Shape;606;p46"/>
            <p:cNvSpPr/>
            <p:nvPr/>
          </p:nvSpPr>
          <p:spPr>
            <a:xfrm>
              <a:off x="-1" y="0"/>
              <a:ext cx="2325247" cy="8462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7" name="Google Shape;607;p46"/>
            <p:cNvSpPr txBox="1"/>
            <p:nvPr/>
          </p:nvSpPr>
          <p:spPr>
            <a:xfrm>
              <a:off x="-1" y="204949"/>
              <a:ext cx="2325247" cy="43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Face Texture</a:t>
              </a:r>
              <a:endParaRPr/>
            </a:p>
          </p:txBody>
        </p:sp>
      </p:grpSp>
      <p:grpSp>
        <p:nvGrpSpPr>
          <p:cNvPr id="608" name="Google Shape;608;p46"/>
          <p:cNvGrpSpPr/>
          <p:nvPr/>
        </p:nvGrpSpPr>
        <p:grpSpPr>
          <a:xfrm>
            <a:off x="4409958" y="7650547"/>
            <a:ext cx="2325249" cy="846296"/>
            <a:chOff x="-1" y="0"/>
            <a:chExt cx="2325248" cy="846294"/>
          </a:xfrm>
        </p:grpSpPr>
        <p:sp>
          <p:nvSpPr>
            <p:cNvPr id="609" name="Google Shape;609;p46"/>
            <p:cNvSpPr/>
            <p:nvPr/>
          </p:nvSpPr>
          <p:spPr>
            <a:xfrm>
              <a:off x="-1" y="0"/>
              <a:ext cx="2325248" cy="8462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endParaRPr sz="2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0" name="Google Shape;610;p46"/>
            <p:cNvSpPr txBox="1"/>
            <p:nvPr/>
          </p:nvSpPr>
          <p:spPr>
            <a:xfrm>
              <a:off x="-1" y="204949"/>
              <a:ext cx="2325248" cy="436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3D model</a:t>
              </a:r>
              <a:endParaRPr/>
            </a:p>
          </p:txBody>
        </p:sp>
      </p:grpSp>
      <p:cxnSp>
        <p:nvCxnSpPr>
          <p:cNvPr id="611" name="Google Shape;611;p46"/>
          <p:cNvCxnSpPr/>
          <p:nvPr/>
        </p:nvCxnSpPr>
        <p:spPr>
          <a:xfrm>
            <a:off x="1819014" y="7294077"/>
            <a:ext cx="2" cy="46106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612" name="Google Shape;612;p46"/>
          <p:cNvCxnSpPr/>
          <p:nvPr/>
        </p:nvCxnSpPr>
        <p:spPr>
          <a:xfrm>
            <a:off x="5572582" y="7294077"/>
            <a:ext cx="1" cy="46106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613" name="Google Shape;613;p46"/>
          <p:cNvSpPr txBox="1"/>
          <p:nvPr/>
        </p:nvSpPr>
        <p:spPr>
          <a:xfrm>
            <a:off x="3547207" y="7843164"/>
            <a:ext cx="297181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sp>
        <p:nvSpPr>
          <p:cNvPr id="614" name="Google Shape;614;p46"/>
          <p:cNvSpPr txBox="1"/>
          <p:nvPr/>
        </p:nvSpPr>
        <p:spPr>
          <a:xfrm>
            <a:off x="7300774" y="7843164"/>
            <a:ext cx="297181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/>
          </a:p>
        </p:txBody>
      </p:sp>
      <p:cxnSp>
        <p:nvCxnSpPr>
          <p:cNvPr id="615" name="Google Shape;615;p46"/>
          <p:cNvCxnSpPr/>
          <p:nvPr/>
        </p:nvCxnSpPr>
        <p:spPr>
          <a:xfrm rot="10800000" flipH="1">
            <a:off x="9675026" y="5758274"/>
            <a:ext cx="2" cy="624278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616" name="Google Shape;616;p46" descr="Screen Shot 2021-04-23 at 11.07.5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87" y="3148405"/>
            <a:ext cx="2781301" cy="27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6" descr="Screen Shot 2021-04-23 at 11.08.3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2881" y="3102529"/>
            <a:ext cx="2819401" cy="28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6" descr="Screen Shot 2021-04-23 at 11.09.2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78028" y="3121579"/>
            <a:ext cx="2794001" cy="27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6" descr="Screen Shot 2021-04-23 at 11.09.09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1678" y="6505245"/>
            <a:ext cx="2806701" cy="28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6" descr="Rectangle Rectang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214" y="5920013"/>
            <a:ext cx="7220199" cy="142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6" descr="Rectangle Rectangl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71690" y="2921912"/>
            <a:ext cx="4406675" cy="3221587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6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7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3</a:t>
            </a:r>
            <a:endParaRPr/>
          </a:p>
        </p:txBody>
      </p:sp>
      <p:sp>
        <p:nvSpPr>
          <p:cNvPr id="628" name="Google Shape;628;p4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two images (foreground and background)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Replace face from 1 image by one from another</a:t>
            </a:r>
            <a:endParaRPr/>
          </a:p>
          <a:p>
            <a:pPr marL="88900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Reconstruct 3D point model of 2 input faces</a:t>
            </a:r>
            <a:endParaRPr/>
          </a:p>
          <a:p>
            <a:pPr marL="88900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 face texture of 1 face to a 3D point cloud of another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Blend 2 parts to produce final result</a:t>
            </a:r>
            <a:endParaRPr/>
          </a:p>
        </p:txBody>
      </p:sp>
      <p:sp>
        <p:nvSpPr>
          <p:cNvPr id="629" name="Google Shape;629;p47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8"/>
          <p:cNvSpPr txBox="1">
            <a:spLocks noGrp="1"/>
          </p:cNvSpPr>
          <p:nvPr>
            <p:ph type="ctrTitle" idx="4294967295"/>
          </p:nvPr>
        </p:nvSpPr>
        <p:spPr>
          <a:xfrm>
            <a:off x="33401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/>
          </a:p>
        </p:txBody>
      </p:sp>
      <p:pic>
        <p:nvPicPr>
          <p:cNvPr id="635" name="Google Shape;635;p48" descr="Screenshot 2019-05-07 at 16.03.4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8383" y="3236018"/>
            <a:ext cx="2603501" cy="2311402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8"/>
          <p:cNvSpPr txBox="1"/>
          <p:nvPr/>
        </p:nvSpPr>
        <p:spPr>
          <a:xfrm>
            <a:off x="1122831" y="6906870"/>
            <a:ext cx="10759137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Interested in face analysis / 2D-to-3D related projects? Drop us an email! </a:t>
            </a:r>
            <a:endParaRPr/>
          </a:p>
        </p:txBody>
      </p:sp>
      <p:sp>
        <p:nvSpPr>
          <p:cNvPr id="637" name="Google Shape;637;p48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previous episode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1041400" y="2717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7112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Depth information available (RGB-D camera)?</a:t>
            </a:r>
            <a:endParaRPr/>
          </a:p>
          <a:p>
            <a:pPr marL="1066800" lvl="2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 Iterative Closest Point! (Assignment 1)</a:t>
            </a:r>
            <a:endParaRPr/>
          </a:p>
          <a:p>
            <a:pPr marL="711200" lvl="1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Multiple images of an object from different views?</a:t>
            </a:r>
            <a:endParaRPr/>
          </a:p>
          <a:p>
            <a:pPr marL="1066800" lvl="2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Structure from Motion! (Assignment 2)</a:t>
            </a:r>
            <a:endParaRPr/>
          </a:p>
          <a:p>
            <a:pPr marL="711200" lvl="1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One single monocular image?</a:t>
            </a:r>
            <a:endParaRPr/>
          </a:p>
          <a:p>
            <a:pPr marL="1066800" lvl="2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Intrinsic Image Decomposition!</a:t>
            </a:r>
            <a:endParaRPr/>
          </a:p>
          <a:p>
            <a:pPr marL="711200" lvl="1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/>
              <a:t>An object changes shape and appearance over time?</a:t>
            </a:r>
            <a:endParaRPr/>
          </a:p>
          <a:p>
            <a:pPr marL="1066800" lvl="2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625"/>
              <a:buFont typeface="Helvetica Neue"/>
              <a:buChar char="•"/>
            </a:pPr>
            <a:r>
              <a:rPr lang="en-US" sz="2500" b="1"/>
              <a:t>?????</a:t>
            </a:r>
            <a:r>
              <a:rPr lang="en-US" b="0"/>
              <a:t> &lt;- Assignment 3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6668362" y="1826870"/>
            <a:ext cx="4392474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ways to get a 3D model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fld>
            <a:endParaRPr/>
          </a:p>
        </p:txBody>
      </p:sp>
      <p:pic>
        <p:nvPicPr>
          <p:cNvPr id="97" name="Google Shape;97;p18" descr="Screenshot 2020-05-06 at 12.20.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8955" y="1958941"/>
            <a:ext cx="1510016" cy="189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color system</a:t>
            </a:r>
            <a:endParaRPr/>
          </a:p>
        </p:txBody>
      </p:sp>
      <p:pic>
        <p:nvPicPr>
          <p:cNvPr id="103" name="Google Shape;103;p19" descr="ObjectColorSyst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6064" y="3137104"/>
            <a:ext cx="4177893" cy="46373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11528953" y="9346476"/>
            <a:ext cx="1280135" cy="29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sz="14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rit.edu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Coordinate systems</a:t>
            </a:r>
            <a:endParaRPr/>
          </a:p>
        </p:txBody>
      </p:sp>
      <p:cxnSp>
        <p:nvCxnSpPr>
          <p:cNvPr id="111" name="Google Shape;111;p20"/>
          <p:cNvCxnSpPr/>
          <p:nvPr/>
        </p:nvCxnSpPr>
        <p:spPr>
          <a:xfrm>
            <a:off x="10644575" y="3560774"/>
            <a:ext cx="2" cy="188740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12" name="Google Shape;112;p20"/>
          <p:cNvCxnSpPr/>
          <p:nvPr/>
        </p:nvCxnSpPr>
        <p:spPr>
          <a:xfrm flipH="1">
            <a:off x="9729283" y="4540261"/>
            <a:ext cx="1830587" cy="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13" name="Google Shape;113;p20"/>
          <p:cNvSpPr txBox="1"/>
          <p:nvPr/>
        </p:nvSpPr>
        <p:spPr>
          <a:xfrm>
            <a:off x="9409170" y="4117645"/>
            <a:ext cx="311811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10264286" y="5184445"/>
            <a:ext cx="27797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424340" y="2291867"/>
            <a:ext cx="6951879" cy="82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Top-down view, ignoring Oy,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Left-handed vs Right-handed coordinate systems:</a:t>
            </a:r>
            <a:endParaRPr/>
          </a:p>
        </p:txBody>
      </p:sp>
      <p:cxnSp>
        <p:nvCxnSpPr>
          <p:cNvPr id="116" name="Google Shape;116;p20"/>
          <p:cNvCxnSpPr/>
          <p:nvPr/>
        </p:nvCxnSpPr>
        <p:spPr>
          <a:xfrm>
            <a:off x="6141018" y="3587589"/>
            <a:ext cx="2" cy="188740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17" name="Google Shape;117;p20"/>
          <p:cNvCxnSpPr/>
          <p:nvPr/>
        </p:nvCxnSpPr>
        <p:spPr>
          <a:xfrm flipH="1">
            <a:off x="5225725" y="4567075"/>
            <a:ext cx="1830587" cy="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18" name="Google Shape;118;p20"/>
          <p:cNvSpPr txBox="1"/>
          <p:nvPr/>
        </p:nvSpPr>
        <p:spPr>
          <a:xfrm>
            <a:off x="4905613" y="4144459"/>
            <a:ext cx="311811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5748029" y="3337137"/>
            <a:ext cx="27797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/>
          </a:p>
        </p:txBody>
      </p:sp>
      <p:pic>
        <p:nvPicPr>
          <p:cNvPr id="120" name="Google Shape;120;p20" descr="250px-Rectangular_coordinates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056" y="2486037"/>
            <a:ext cx="3175002" cy="314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4858169" y="6649425"/>
            <a:ext cx="1640130" cy="46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{x, y, z}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4424340" y="6071567"/>
            <a:ext cx="3394863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3D point representation: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978397" y="5707910"/>
            <a:ext cx="1977537" cy="472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Ox ⊥ Oy ⊥Oz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Camera (observer)</a:t>
            </a:r>
            <a:endParaRPr/>
          </a:p>
        </p:txBody>
      </p:sp>
      <p:cxnSp>
        <p:nvCxnSpPr>
          <p:cNvPr id="130" name="Google Shape;130;p21"/>
          <p:cNvCxnSpPr/>
          <p:nvPr/>
        </p:nvCxnSpPr>
        <p:spPr>
          <a:xfrm>
            <a:off x="4648198" y="3568700"/>
            <a:ext cx="2" cy="188740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1" name="Google Shape;131;p21"/>
          <p:cNvCxnSpPr/>
          <p:nvPr/>
        </p:nvCxnSpPr>
        <p:spPr>
          <a:xfrm flipH="1">
            <a:off x="3732907" y="4548187"/>
            <a:ext cx="1830586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2" name="Google Shape;132;p21"/>
          <p:cNvSpPr txBox="1"/>
          <p:nvPr/>
        </p:nvSpPr>
        <p:spPr>
          <a:xfrm>
            <a:off x="3412794" y="4125570"/>
            <a:ext cx="311811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4267911" y="5192370"/>
            <a:ext cx="27797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 rot="-5400000">
            <a:off x="4626681" y="4339175"/>
            <a:ext cx="461061" cy="418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366614" y="4125570"/>
            <a:ext cx="283770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pic>
        <p:nvPicPr>
          <p:cNvPr id="136" name="Google Shape;136;p21" descr="ObjectColorSyst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0100" y="3323482"/>
            <a:ext cx="2206746" cy="2449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1"/>
          <p:cNvCxnSpPr/>
          <p:nvPr/>
        </p:nvCxnSpPr>
        <p:spPr>
          <a:xfrm rot="10800000">
            <a:off x="9120378" y="3824330"/>
            <a:ext cx="2" cy="461061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8" name="Google Shape;138;p21"/>
          <p:cNvCxnSpPr/>
          <p:nvPr/>
        </p:nvCxnSpPr>
        <p:spPr>
          <a:xfrm>
            <a:off x="9114546" y="4279558"/>
            <a:ext cx="574850" cy="2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39" name="Google Shape;139;p21"/>
          <p:cNvCxnSpPr/>
          <p:nvPr/>
        </p:nvCxnSpPr>
        <p:spPr>
          <a:xfrm flipH="1">
            <a:off x="8864266" y="4282621"/>
            <a:ext cx="262982" cy="262982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140" name="Google Shape;140;p21" descr="ObjectColorSyst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8705" y="6146115"/>
            <a:ext cx="2206746" cy="24494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1"/>
          <p:cNvCxnSpPr/>
          <p:nvPr/>
        </p:nvCxnSpPr>
        <p:spPr>
          <a:xfrm rot="10800000" flipH="1">
            <a:off x="9138983" y="6646964"/>
            <a:ext cx="2" cy="461061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2" name="Google Shape;142;p21"/>
          <p:cNvCxnSpPr/>
          <p:nvPr/>
        </p:nvCxnSpPr>
        <p:spPr>
          <a:xfrm>
            <a:off x="9133151" y="7102193"/>
            <a:ext cx="574850" cy="2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3" name="Google Shape;143;p21"/>
          <p:cNvCxnSpPr/>
          <p:nvPr/>
        </p:nvCxnSpPr>
        <p:spPr>
          <a:xfrm flipH="1">
            <a:off x="8882872" y="7105256"/>
            <a:ext cx="262982" cy="262982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4" name="Google Shape;144;p21"/>
          <p:cNvCxnSpPr/>
          <p:nvPr/>
        </p:nvCxnSpPr>
        <p:spPr>
          <a:xfrm rot="10800000" flipH="1">
            <a:off x="9123664" y="7409657"/>
            <a:ext cx="2" cy="461061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5" name="Google Shape;145;p21"/>
          <p:cNvCxnSpPr/>
          <p:nvPr/>
        </p:nvCxnSpPr>
        <p:spPr>
          <a:xfrm>
            <a:off x="9117833" y="7864884"/>
            <a:ext cx="574850" cy="2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6" name="Google Shape;146;p21"/>
          <p:cNvCxnSpPr/>
          <p:nvPr/>
        </p:nvCxnSpPr>
        <p:spPr>
          <a:xfrm flipH="1">
            <a:off x="8867553" y="7867947"/>
            <a:ext cx="262982" cy="262982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7" name="Google Shape;147;p21"/>
          <p:cNvCxnSpPr/>
          <p:nvPr/>
        </p:nvCxnSpPr>
        <p:spPr>
          <a:xfrm rot="10800000" flipH="1">
            <a:off x="9138983" y="6688248"/>
            <a:ext cx="184182" cy="456187"/>
          </a:xfrm>
          <a:prstGeom prst="straightConnector1">
            <a:avLst/>
          </a:prstGeom>
          <a:noFill/>
          <a:ln w="25400" cap="flat" cmpd="sng">
            <a:solidFill>
              <a:srgbClr val="FE930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8" name="Google Shape;148;p21"/>
          <p:cNvCxnSpPr/>
          <p:nvPr/>
        </p:nvCxnSpPr>
        <p:spPr>
          <a:xfrm>
            <a:off x="9134948" y="7138602"/>
            <a:ext cx="411957" cy="198468"/>
          </a:xfrm>
          <a:prstGeom prst="straightConnector1">
            <a:avLst/>
          </a:prstGeom>
          <a:noFill/>
          <a:ln w="25400" cap="flat" cmpd="sng">
            <a:solidFill>
              <a:srgbClr val="FE930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9" name="Google Shape;149;p21"/>
          <p:cNvCxnSpPr/>
          <p:nvPr/>
        </p:nvCxnSpPr>
        <p:spPr>
          <a:xfrm flipH="1">
            <a:off x="8852845" y="7141665"/>
            <a:ext cx="294805" cy="2"/>
          </a:xfrm>
          <a:prstGeom prst="straightConnector1">
            <a:avLst/>
          </a:prstGeom>
          <a:noFill/>
          <a:ln w="25400" cap="flat" cmpd="sng">
            <a:solidFill>
              <a:srgbClr val="FE930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22"/>
          <p:cNvCxnSpPr/>
          <p:nvPr/>
        </p:nvCxnSpPr>
        <p:spPr>
          <a:xfrm>
            <a:off x="4648198" y="3568700"/>
            <a:ext cx="2" cy="188740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56" name="Google Shape;156;p22"/>
          <p:cNvCxnSpPr/>
          <p:nvPr/>
        </p:nvCxnSpPr>
        <p:spPr>
          <a:xfrm flipH="1">
            <a:off x="3732907" y="4548187"/>
            <a:ext cx="1830586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57" name="Google Shape;157;p22"/>
          <p:cNvSpPr txBox="1"/>
          <p:nvPr/>
        </p:nvSpPr>
        <p:spPr>
          <a:xfrm>
            <a:off x="3412794" y="4125570"/>
            <a:ext cx="311811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4267911" y="5192370"/>
            <a:ext cx="27797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 rot="-5400000">
            <a:off x="4626681" y="4339175"/>
            <a:ext cx="461061" cy="418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366614" y="4125570"/>
            <a:ext cx="283770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7835900" y="3913187"/>
            <a:ext cx="1270000" cy="127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p22" descr="ObjectColorSyst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9042" y="1454358"/>
            <a:ext cx="2206746" cy="244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</a:pPr>
            <a:r>
              <a:rPr lang="en-US" sz="7200"/>
              <a:t>3D model parametrization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1155367" y="6236651"/>
            <a:ext cx="7376508" cy="33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1249289" y="7151051"/>
            <a:ext cx="6019605" cy="32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6" name="Google Shape;166;p22" descr="FSkrS-qoALtwu_RdYp9ocllS3nNpixfHAh0NR73MTOXP8m7JRftHgJCbSaxu46hsX28tFu8Dzt1wWe9_XYqfnW1DKmeP4v8uVdLNwpfBOawsk3ly5Ttiyo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1518" y="5919823"/>
            <a:ext cx="3007425" cy="317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2631531" y="7541191"/>
            <a:ext cx="4302557" cy="82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row stores 3 indexes of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elements from X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 descr="ObjectColorSyste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9042" y="1454358"/>
            <a:ext cx="2206747" cy="244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4013200" y="3913187"/>
            <a:ext cx="1270000" cy="1270002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3"/>
          <p:cNvSpPr/>
          <p:nvPr/>
        </p:nvSpPr>
        <p:spPr>
          <a:xfrm rot="-2700000">
            <a:off x="4013200" y="3913187"/>
            <a:ext cx="1270000" cy="127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movement</a:t>
            </a:r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 flipH="1">
            <a:off x="4648199" y="2662065"/>
            <a:ext cx="1" cy="377224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78" name="Google Shape;178;p23"/>
          <p:cNvCxnSpPr/>
          <p:nvPr/>
        </p:nvCxnSpPr>
        <p:spPr>
          <a:xfrm rot="10800000">
            <a:off x="2970560" y="4548186"/>
            <a:ext cx="3972260" cy="3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79" name="Google Shape;179;p23"/>
          <p:cNvSpPr txBox="1"/>
          <p:nvPr/>
        </p:nvSpPr>
        <p:spPr>
          <a:xfrm>
            <a:off x="2853994" y="4125570"/>
            <a:ext cx="311811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4128037" y="6233770"/>
            <a:ext cx="27797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 rot="-5400000">
            <a:off x="4626681" y="4339175"/>
            <a:ext cx="461061" cy="418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4366614" y="4125570"/>
            <a:ext cx="283770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3118923" y="2983312"/>
            <a:ext cx="1280570" cy="1280570"/>
          </a:xfrm>
          <a:custGeom>
            <a:avLst/>
            <a:gdLst/>
            <a:ahLst/>
            <a:cxnLst/>
            <a:rect l="l" t="t" r="r" b="b"/>
            <a:pathLst>
              <a:path w="20419" h="20419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3399596" y="2461280"/>
            <a:ext cx="661823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XR</a:t>
            </a:r>
            <a:r>
              <a:rPr lang="en-US" sz="2400" b="1" i="0" u="none" strike="noStrike" cap="none" baseline="30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5774333" y="2461280"/>
            <a:ext cx="2497533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same as Rp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/>
          </a:p>
        </p:txBody>
      </p:sp>
      <p:cxnSp>
        <p:nvCxnSpPr>
          <p:cNvPr id="186" name="Google Shape;186;p23"/>
          <p:cNvCxnSpPr/>
          <p:nvPr/>
        </p:nvCxnSpPr>
        <p:spPr>
          <a:xfrm flipH="1">
            <a:off x="4267880" y="2691810"/>
            <a:ext cx="1178663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dashDot"/>
            <a:miter lim="400000"/>
            <a:headEnd type="none" w="sm" len="sm"/>
            <a:tailEnd type="triangle" w="med" len="med"/>
          </a:ln>
        </p:spPr>
      </p:cxnSp>
      <p:cxnSp>
        <p:nvCxnSpPr>
          <p:cNvPr id="187" name="Google Shape;187;p23"/>
          <p:cNvCxnSpPr/>
          <p:nvPr/>
        </p:nvCxnSpPr>
        <p:spPr>
          <a:xfrm>
            <a:off x="4629224" y="7151438"/>
            <a:ext cx="2" cy="1887404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88" name="Google Shape;188;p23"/>
          <p:cNvCxnSpPr/>
          <p:nvPr/>
        </p:nvCxnSpPr>
        <p:spPr>
          <a:xfrm flipH="1">
            <a:off x="3713931" y="8130927"/>
            <a:ext cx="1830586" cy="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89" name="Google Shape;189;p23"/>
          <p:cNvSpPr txBox="1"/>
          <p:nvPr/>
        </p:nvSpPr>
        <p:spPr>
          <a:xfrm>
            <a:off x="3393818" y="7708310"/>
            <a:ext cx="311811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4248935" y="8775110"/>
            <a:ext cx="27797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 rot="-5400000">
            <a:off x="4607705" y="7921914"/>
            <a:ext cx="461061" cy="418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4347639" y="7708310"/>
            <a:ext cx="28376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7891192" y="6683374"/>
            <a:ext cx="1121462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XR</a:t>
            </a:r>
            <a:r>
              <a:rPr lang="en-US" sz="2400" b="1" i="0" u="none" strike="noStrike" cap="none" baseline="30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+ t</a:t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 rot="-2700000">
            <a:off x="7816923" y="7495926"/>
            <a:ext cx="1270002" cy="1270002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23"/>
          <p:cNvSpPr/>
          <p:nvPr/>
        </p:nvSpPr>
        <p:spPr>
          <a:xfrm rot="-2700000">
            <a:off x="7816923" y="7495926"/>
            <a:ext cx="1270002" cy="1270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535326" y="4238289"/>
            <a:ext cx="1440486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Rotation:</a:t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354733" y="7864610"/>
            <a:ext cx="1801674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Translation:</a:t>
            </a:r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Microsoft Office PowerPoint</Application>
  <PresentationFormat>Custom</PresentationFormat>
  <Paragraphs>237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Helvetica Neue</vt:lpstr>
      <vt:lpstr>Noto Sans Symbols</vt:lpstr>
      <vt:lpstr>Arial</vt:lpstr>
      <vt:lpstr>Helvetica Neue Light</vt:lpstr>
      <vt:lpstr>White</vt:lpstr>
      <vt:lpstr>Computer Vision 2</vt:lpstr>
      <vt:lpstr>In the previous episode</vt:lpstr>
      <vt:lpstr>In the previous episode</vt:lpstr>
      <vt:lpstr>In the previous episode</vt:lpstr>
      <vt:lpstr>Object color system</vt:lpstr>
      <vt:lpstr>Coordinate systems</vt:lpstr>
      <vt:lpstr>Camera (observer)</vt:lpstr>
      <vt:lpstr>3D model parametrization</vt:lpstr>
      <vt:lpstr>Object movement</vt:lpstr>
      <vt:lpstr>Object movement</vt:lpstr>
      <vt:lpstr>Light</vt:lpstr>
      <vt:lpstr>Object movement: translation</vt:lpstr>
      <vt:lpstr>Shape changes</vt:lpstr>
      <vt:lpstr>Statistical Shape Models</vt:lpstr>
      <vt:lpstr>Statistical Shape Models</vt:lpstr>
      <vt:lpstr>Multilinear PCA Model</vt:lpstr>
      <vt:lpstr>Analysis-by-synthesis</vt:lpstr>
      <vt:lpstr>Analysis-by-synthesis</vt:lpstr>
      <vt:lpstr>Analysis-by-synthesis</vt:lpstr>
      <vt:lpstr>Energy minimization</vt:lpstr>
      <vt:lpstr>DNN-based 2D-to-3D face reconstruction</vt:lpstr>
      <vt:lpstr>Texturing</vt:lpstr>
      <vt:lpstr>Generative Adversarial Network</vt:lpstr>
      <vt:lpstr>Generative Adversarial Network</vt:lpstr>
      <vt:lpstr>Generative Adversarial Network</vt:lpstr>
      <vt:lpstr>Generative Adversarial Network</vt:lpstr>
      <vt:lpstr>Blending</vt:lpstr>
      <vt:lpstr>Blending</vt:lpstr>
      <vt:lpstr>Blending</vt:lpstr>
      <vt:lpstr>Applications</vt:lpstr>
      <vt:lpstr>Application on Face Swapping</vt:lpstr>
      <vt:lpstr>Application on Face Swapping</vt:lpstr>
      <vt:lpstr>Assignment 3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2</dc:title>
  <cp:lastModifiedBy>Partha</cp:lastModifiedBy>
  <cp:revision>1</cp:revision>
  <dcterms:modified xsi:type="dcterms:W3CDTF">2022-05-07T13:23:52Z</dcterms:modified>
</cp:coreProperties>
</file>